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9" r:id="rId4"/>
    <p:sldId id="258" r:id="rId5"/>
    <p:sldId id="261" r:id="rId6"/>
    <p:sldId id="262" r:id="rId7"/>
    <p:sldId id="260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67" r:id="rId16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78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B0B673-2CA9-45FA-856F-EB8BB5921995}" type="datetimeFigureOut">
              <a:rPr lang="pl-PL" smtClean="0"/>
              <a:t>2022-11-13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E7E413-D21F-4B86-BE15-E8CD575E189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455370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E7E413-D21F-4B86-BE15-E8CD575E1893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901533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Przykład szpitala na Witos: zniknęła informacja o możliwości wezwania tłumacza, tylko dwa punkty dostępu a rejestracji kilka, brak tłumacza na oddziałach i w czasie wizyty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E7E413-D21F-4B86-BE15-E8CD575E1893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01810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5F45148-4557-2732-EC90-3EDE83300F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B5D73927-D30F-DD78-1802-67A20AB564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D0C34E8-8AFB-4DB8-336B-06CC167B7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2180B-E68F-47F1-8306-CBCBB473625A}" type="datetimeFigureOut">
              <a:rPr lang="pl-PL" smtClean="0"/>
              <a:t>2022-11-13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AEADEB4-469A-51B6-6B16-8A25580A2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CA5A26D-E383-B562-9FD9-A3C8D779F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786F3-A15C-43CF-8259-BB2361CC855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97911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9BCCEE4-71B3-31FF-7436-5F5EBE131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C3599FD7-7B91-A0F7-4470-10BB349916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F2E8417-44EA-0439-1A84-226D588FF2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2180B-E68F-47F1-8306-CBCBB473625A}" type="datetimeFigureOut">
              <a:rPr lang="pl-PL" smtClean="0"/>
              <a:t>2022-11-13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44D7C77-49E5-A44F-BCFC-792DF6B75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D8AB510-9511-A87E-1565-8777BFDCA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786F3-A15C-43CF-8259-BB2361CC855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14152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7E92BAFE-A6FE-5A43-5E8F-832854321B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83EC093A-B6D8-FA09-25DA-1C1D920673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19978E2-A4C0-2929-4B62-4D7F0F7E2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2180B-E68F-47F1-8306-CBCBB473625A}" type="datetimeFigureOut">
              <a:rPr lang="pl-PL" smtClean="0"/>
              <a:t>2022-11-13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6DB831F-CDDB-8658-E4B0-ED5EA085E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311957E-9563-B773-8EB7-9F396F93B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786F3-A15C-43CF-8259-BB2361CC855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08785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A9AB9A4-5122-6D1C-03E3-31689DB7E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81D4D2E-3E05-CC7B-E280-F12E09E040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5ED9EE0-8913-E157-4128-C5BC9EC97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2180B-E68F-47F1-8306-CBCBB473625A}" type="datetimeFigureOut">
              <a:rPr lang="pl-PL" smtClean="0"/>
              <a:t>2022-11-13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6FA2B9D-9CB6-5C78-3464-D4076FF21C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BF9F479-6032-6717-D13E-19FC715BB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786F3-A15C-43CF-8259-BB2361CC855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50836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BD1B130-265A-0A29-522D-912B642926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40D26B2-C4E9-27C0-04E3-4DC69F0351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C53B79B-9396-FD59-305C-3E17F061C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2180B-E68F-47F1-8306-CBCBB473625A}" type="datetimeFigureOut">
              <a:rPr lang="pl-PL" smtClean="0"/>
              <a:t>2022-11-13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59F5211-C934-6F63-C0F5-9BAED20C2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720EC2C-7B10-2ADD-A6BB-2EA6EFF64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786F3-A15C-43CF-8259-BB2361CC855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22758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920CDC7-D676-EA63-96E8-35CA75AD78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17653C2-5512-6748-D567-AF9EAE2D13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DF0201E4-6521-CA51-BFCB-4860C07911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08B27597-3D1F-29A5-3E44-70EA1C2A4D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2180B-E68F-47F1-8306-CBCBB473625A}" type="datetimeFigureOut">
              <a:rPr lang="pl-PL" smtClean="0"/>
              <a:t>2022-11-13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9640DCCD-7000-DC8C-3219-E934D3F12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4A9993F1-EC6C-4FFB-0AF1-E85002F3B8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786F3-A15C-43CF-8259-BB2361CC855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55045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56119E8-8B8C-F189-DAEE-5E6A1DF261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0D4A5BF4-D9EC-1517-CC43-18748DFF53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858CF133-4793-1C0C-E655-04D351DFCF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2A13B777-C5AC-5472-B528-034D7D70B9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67DA7BF1-6346-C28C-4C95-77447B37CB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5DFFB140-B62F-7BBC-BACA-8B250683C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2180B-E68F-47F1-8306-CBCBB473625A}" type="datetimeFigureOut">
              <a:rPr lang="pl-PL" smtClean="0"/>
              <a:t>2022-11-13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5B584B92-03B8-DD84-AECA-E67D8858C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6D73C196-9414-8E12-F15D-F372ED1B1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786F3-A15C-43CF-8259-BB2361CC855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83390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0714F0E-0147-FEA7-9683-5326355BE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F53CD3F3-24F9-C5A1-2BB7-60F581432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2180B-E68F-47F1-8306-CBCBB473625A}" type="datetimeFigureOut">
              <a:rPr lang="pl-PL" smtClean="0"/>
              <a:t>2022-11-13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9B8FC75C-15A1-7D56-4028-BE994A6759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191EB6B-FEA6-D0E2-C006-417755241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786F3-A15C-43CF-8259-BB2361CC855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90926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2C978686-C9F2-7B47-E60A-1C90C59CA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2180B-E68F-47F1-8306-CBCBB473625A}" type="datetimeFigureOut">
              <a:rPr lang="pl-PL" smtClean="0"/>
              <a:t>2022-11-13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78E6766F-A8D1-C631-FBAF-2103079C3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BD90F413-8D35-18CD-A09D-3098F41D0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786F3-A15C-43CF-8259-BB2361CC855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57196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1426241-1A1F-8019-9A7F-D629FA1FA0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4E46CE8-928C-29EC-9CFB-CC60879015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579C5101-7E03-D1C3-918B-7373A1AF57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24E7F5A4-674E-6AA7-3008-5B1F5F3044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2180B-E68F-47F1-8306-CBCBB473625A}" type="datetimeFigureOut">
              <a:rPr lang="pl-PL" smtClean="0"/>
              <a:t>2022-11-13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A14E1256-2DC4-CBD1-CDF3-86C5FE204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E6AF3115-18B3-2FA8-291D-CB8D106A6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786F3-A15C-43CF-8259-BB2361CC855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30679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81648A0-B6DC-D2E1-997B-160CEA825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E98EAB26-19A8-6A6B-BDEE-251DE736B2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7665A854-6E27-1E77-174D-5460647E29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58C35815-D8D1-1E1B-8B6E-5AC1F1AB7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2180B-E68F-47F1-8306-CBCBB473625A}" type="datetimeFigureOut">
              <a:rPr lang="pl-PL" smtClean="0"/>
              <a:t>2022-11-13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90CB34F7-A8CE-1CBB-C0B8-CAF3B95DD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91750EB8-F341-D546-927A-91A8760B5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786F3-A15C-43CF-8259-BB2361CC855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75947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D2F50CA0-4FDE-1BAA-0733-2574F010D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2D15F3DA-98C4-7E9B-EA3B-E0F912ABFC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C45550D-4FA7-55A3-AC45-D05DB05A6D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82180B-E68F-47F1-8306-CBCBB473625A}" type="datetimeFigureOut">
              <a:rPr lang="pl-PL" smtClean="0"/>
              <a:t>2022-11-13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E665514-C3D1-A8C5-F2A0-9D1513ADDF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36CBAD2-9326-C726-55AA-E606920347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786F3-A15C-43CF-8259-BB2361CC855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10750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OK_gesture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biuro@pzg.opole.p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24">
            <a:extLst>
              <a:ext uri="{FF2B5EF4-FFF2-40B4-BE49-F238E27FC236}">
                <a16:creationId xmlns:a16="http://schemas.microsoft.com/office/drawing/2014/main" id="{36C4118A-B523-45D9-B427-8E05B2DEA6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CAAD9D80-5FD9-31DE-AF4A-9160BA5930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046" y="1125558"/>
            <a:ext cx="4899039" cy="2368801"/>
          </a:xfrm>
          <a:noFill/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</a:pPr>
            <a:r>
              <a:rPr lang="pl-PL" sz="4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Poppins" panose="00000500000000000000" pitchFamily="2" charset="-18"/>
                <a:cs typeface="Poppins" panose="00000500000000000000" pitchFamily="2" charset="-18"/>
              </a:rPr>
              <a:t>Dostępność </a:t>
            </a:r>
            <a:br>
              <a:rPr lang="pl-PL" sz="4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Poppins" panose="00000500000000000000" pitchFamily="2" charset="-18"/>
                <a:cs typeface="Poppins" panose="00000500000000000000" pitchFamily="2" charset="-18"/>
              </a:rPr>
            </a:br>
            <a:r>
              <a:rPr lang="pl-PL" sz="45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Poppins" panose="00000500000000000000" pitchFamily="2" charset="-18"/>
                <a:cs typeface="Poppins" panose="00000500000000000000" pitchFamily="2" charset="-18"/>
              </a:rPr>
              <a:t>komunikacyjno</a:t>
            </a:r>
            <a:br>
              <a:rPr lang="pl-PL" sz="4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Poppins" panose="00000500000000000000" pitchFamily="2" charset="-18"/>
                <a:cs typeface="Poppins" panose="00000500000000000000" pitchFamily="2" charset="-18"/>
              </a:rPr>
            </a:br>
            <a:r>
              <a:rPr lang="pl-PL" sz="4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Poppins" panose="00000500000000000000" pitchFamily="2" charset="-18"/>
                <a:cs typeface="Poppins" panose="00000500000000000000" pitchFamily="2" charset="-18"/>
              </a:rPr>
              <a:t>-informacyjna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5D5BB633-17F1-4210-E304-2D8C11F100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7855" y="3856190"/>
            <a:ext cx="5246620" cy="2233008"/>
          </a:xfrm>
          <a:noFill/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</a:pPr>
            <a:r>
              <a:rPr lang="pl-PL" dirty="0">
                <a:effectLst/>
                <a:latin typeface="Poppins" panose="00000500000000000000" pitchFamily="2" charset="-18"/>
                <a:ea typeface="Calibri" panose="020F0502020204030204" pitchFamily="34" charset="0"/>
                <a:cs typeface="Poppins" panose="00000500000000000000" pitchFamily="2" charset="-18"/>
              </a:rPr>
              <a:t>Doświadczenia w zakresie dostępności głuchych mieszkańców województwa opolskiego </a:t>
            </a:r>
          </a:p>
          <a:p>
            <a:pPr algn="l">
              <a:lnSpc>
                <a:spcPct val="100000"/>
              </a:lnSpc>
            </a:pPr>
            <a:r>
              <a:rPr lang="pl-PL" dirty="0">
                <a:latin typeface="Poppins" panose="00000500000000000000" pitchFamily="2" charset="-18"/>
                <a:cs typeface="Poppins" panose="00000500000000000000" pitchFamily="2" charset="-18"/>
              </a:rPr>
              <a:t>		</a:t>
            </a:r>
            <a:r>
              <a:rPr lang="pl-PL" b="1" dirty="0">
                <a:latin typeface="Poppins" panose="00000500000000000000" pitchFamily="2" charset="-18"/>
                <a:cs typeface="Poppins" panose="00000500000000000000" pitchFamily="2" charset="-18"/>
              </a:rPr>
              <a:t>Iwona Błaszczyk</a:t>
            </a:r>
          </a:p>
        </p:txBody>
      </p:sp>
      <p:pic>
        <p:nvPicPr>
          <p:cNvPr id="4" name="Obraz 3" descr="Logo Polskiego Związku Głuchych">
            <a:extLst>
              <a:ext uri="{FF2B5EF4-FFF2-40B4-BE49-F238E27FC236}">
                <a16:creationId xmlns:a16="http://schemas.microsoft.com/office/drawing/2014/main" id="{419F98E6-B5E8-0B1C-ABBD-94C55EF8C03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36" r="1833"/>
          <a:stretch/>
        </p:blipFill>
        <p:spPr>
          <a:xfrm>
            <a:off x="6727132" y="1067957"/>
            <a:ext cx="4470401" cy="5021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25691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597C1C5-E315-388C-6DFA-6BBB7813C6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3044" y="124281"/>
            <a:ext cx="10515600" cy="1325563"/>
          </a:xfrm>
        </p:spPr>
        <p:txBody>
          <a:bodyPr>
            <a:normAutofit/>
          </a:bodyPr>
          <a:lstStyle/>
          <a:p>
            <a:r>
              <a:rPr kumimoji="0" lang="pl-PL" sz="3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oppins" panose="00000500000000000000" pitchFamily="2" charset="-18"/>
                <a:cs typeface="Poppins" panose="00000500000000000000" pitchFamily="2" charset="-18"/>
              </a:rPr>
              <a:t>Dostępność dla głuchych – uprzejmie prosimy - ONLINE</a:t>
            </a:r>
            <a:endParaRPr lang="pl-PL" sz="3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E2FBAAE-F9A6-687E-767B-40730F7DDA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3044" y="1701343"/>
            <a:ext cx="11049000" cy="5032376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60000"/>
              </a:lnSpc>
              <a:buFont typeface="Wingdings" panose="05000000000000000000" pitchFamily="2" charset="2"/>
              <a:buChar char="v"/>
            </a:pPr>
            <a:r>
              <a:rPr lang="pl-PL" sz="2400" dirty="0">
                <a:latin typeface="Poppins" panose="00000500000000000000" pitchFamily="2" charset="-18"/>
                <a:cs typeface="Poppins" panose="00000500000000000000" pitchFamily="2" charset="-18"/>
              </a:rPr>
              <a:t> Co z tym mailem? Dlaczego nie zawsze spełnia wymogi dostępności?</a:t>
            </a: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v"/>
            </a:pPr>
            <a:r>
              <a:rPr lang="pl-PL" sz="2400" dirty="0">
                <a:latin typeface="Poppins" panose="00000500000000000000" pitchFamily="2" charset="-18"/>
                <a:cs typeface="Poppins" panose="00000500000000000000" pitchFamily="2" charset="-18"/>
              </a:rPr>
              <a:t> </a:t>
            </a:r>
            <a:r>
              <a:rPr lang="pl-PL" sz="2400" b="1" dirty="0">
                <a:latin typeface="Poppins" panose="00000500000000000000" pitchFamily="2" charset="-18"/>
                <a:cs typeface="Poppins" panose="00000500000000000000" pitchFamily="2" charset="-18"/>
              </a:rPr>
              <a:t>Tłumacz ONLINE</a:t>
            </a:r>
            <a:r>
              <a:rPr lang="pl-PL" sz="2400" dirty="0">
                <a:latin typeface="Poppins" panose="00000500000000000000" pitchFamily="2" charset="-18"/>
                <a:cs typeface="Poppins" panose="00000500000000000000" pitchFamily="2" charset="-18"/>
              </a:rPr>
              <a:t> - prawda i mity:</a:t>
            </a:r>
            <a:br>
              <a:rPr lang="pl-PL" sz="2400" dirty="0">
                <a:latin typeface="Poppins" panose="00000500000000000000" pitchFamily="2" charset="-18"/>
                <a:cs typeface="Poppins" panose="00000500000000000000" pitchFamily="2" charset="-18"/>
              </a:rPr>
            </a:br>
            <a:r>
              <a:rPr lang="pl-PL" sz="2400" dirty="0">
                <a:latin typeface="Poppins" panose="00000500000000000000" pitchFamily="2" charset="-18"/>
                <a:cs typeface="Poppins" panose="00000500000000000000" pitchFamily="2" charset="-18"/>
              </a:rPr>
              <a:t>- komercyjne firmy podpisujące setki umów w całej Polsce - jakość?</a:t>
            </a:r>
            <a:br>
              <a:rPr lang="pl-PL" sz="2400" dirty="0">
                <a:latin typeface="Poppins" panose="00000500000000000000" pitchFamily="2" charset="-18"/>
                <a:cs typeface="Poppins" panose="00000500000000000000" pitchFamily="2" charset="-18"/>
              </a:rPr>
            </a:br>
            <a:r>
              <a:rPr lang="pl-PL" sz="2400" dirty="0">
                <a:latin typeface="Poppins" panose="00000500000000000000" pitchFamily="2" charset="-18"/>
                <a:cs typeface="Poppins" panose="00000500000000000000" pitchFamily="2" charset="-18"/>
              </a:rPr>
              <a:t>- wprowadzanie w błąd instytucji: informacja, że jest to najlepsza forma, </a:t>
            </a:r>
            <a:br>
              <a:rPr lang="pl-PL" sz="2400" dirty="0">
                <a:latin typeface="Poppins" panose="00000500000000000000" pitchFamily="2" charset="-18"/>
                <a:cs typeface="Poppins" panose="00000500000000000000" pitchFamily="2" charset="-18"/>
              </a:rPr>
            </a:br>
            <a:r>
              <a:rPr lang="pl-PL" sz="2400" dirty="0">
                <a:latin typeface="Poppins" panose="00000500000000000000" pitchFamily="2" charset="-18"/>
                <a:cs typeface="Poppins" panose="00000500000000000000" pitchFamily="2" charset="-18"/>
              </a:rPr>
              <a:t>- brak konsultacji z osobami Głuchymi z terenu odległego od siedziby firmy obsługującej ONLINE,</a:t>
            </a:r>
            <a:br>
              <a:rPr lang="pl-PL" sz="2400" dirty="0">
                <a:latin typeface="Poppins" panose="00000500000000000000" pitchFamily="2" charset="-18"/>
                <a:cs typeface="Poppins" panose="00000500000000000000" pitchFamily="2" charset="-18"/>
              </a:rPr>
            </a:br>
            <a:r>
              <a:rPr lang="pl-PL" sz="2400" dirty="0">
                <a:latin typeface="Poppins" panose="00000500000000000000" pitchFamily="2" charset="-18"/>
                <a:cs typeface="Poppins" panose="00000500000000000000" pitchFamily="2" charset="-18"/>
              </a:rPr>
              <a:t>- brak kontynuacji sprawy na miejscu, pozostawienie osoby Głuchej bez wsparcia,</a:t>
            </a:r>
            <a:br>
              <a:rPr lang="pl-PL" sz="2400" dirty="0">
                <a:latin typeface="Poppins" panose="00000500000000000000" pitchFamily="2" charset="-18"/>
                <a:cs typeface="Poppins" panose="00000500000000000000" pitchFamily="2" charset="-18"/>
              </a:rPr>
            </a:br>
            <a:r>
              <a:rPr lang="pl-PL" sz="2400" dirty="0">
                <a:latin typeface="Poppins" panose="00000500000000000000" pitchFamily="2" charset="-18"/>
                <a:cs typeface="Poppins" panose="00000500000000000000" pitchFamily="2" charset="-18"/>
              </a:rPr>
              <a:t>- szczególnie dramatyczna sytuacja w opolskich szpitalach.</a:t>
            </a:r>
            <a:br>
              <a:rPr lang="pl-PL" sz="2400" dirty="0">
                <a:latin typeface="Poppins" panose="00000500000000000000" pitchFamily="2" charset="-18"/>
                <a:cs typeface="Poppins" panose="00000500000000000000" pitchFamily="2" charset="-18"/>
              </a:rPr>
            </a:br>
            <a:endParaRPr lang="pl-PL" sz="2400" dirty="0">
              <a:latin typeface="Poppins" panose="00000500000000000000" pitchFamily="2" charset="-18"/>
              <a:cs typeface="Poppins" panose="00000500000000000000" pitchFamily="2" charset="-18"/>
            </a:endParaRPr>
          </a:p>
        </p:txBody>
      </p:sp>
      <p:pic>
        <p:nvPicPr>
          <p:cNvPr id="4" name="Obraz 3" descr="Małe logo Polskiego Związku Głuchych">
            <a:extLst>
              <a:ext uri="{FF2B5EF4-FFF2-40B4-BE49-F238E27FC236}">
                <a16:creationId xmlns:a16="http://schemas.microsoft.com/office/drawing/2014/main" id="{CB3B15D3-F3C0-F403-DF10-DD1BBF5CA79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436" r="1833"/>
          <a:stretch/>
        </p:blipFill>
        <p:spPr>
          <a:xfrm>
            <a:off x="10978387" y="365125"/>
            <a:ext cx="750826" cy="843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24684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7129528-7D76-4F0E-8385-F091F1697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7325"/>
            <a:ext cx="10515600" cy="1325563"/>
          </a:xfrm>
        </p:spPr>
        <p:txBody>
          <a:bodyPr>
            <a:normAutofit/>
          </a:bodyPr>
          <a:lstStyle/>
          <a:p>
            <a:r>
              <a:rPr lang="pl-PL" sz="3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oppins" panose="00000500000000000000" pitchFamily="2" charset="-18"/>
                <a:cs typeface="Poppins" panose="00000500000000000000" pitchFamily="2" charset="-18"/>
              </a:rPr>
              <a:t>Przykłady dobrych praktyk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F7C3F4C-28DA-9370-7E96-818480EAC8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541734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sz="1800" b="1" dirty="0">
                <a:latin typeface="Poppins" panose="00000500000000000000" pitchFamily="2" charset="-18"/>
                <a:cs typeface="Poppins" panose="00000500000000000000" pitchFamily="2" charset="-18"/>
              </a:rPr>
              <a:t>Opolska kultura: </a:t>
            </a:r>
            <a:br>
              <a:rPr lang="pl-PL" sz="1800" dirty="0">
                <a:latin typeface="Poppins" panose="00000500000000000000" pitchFamily="2" charset="-18"/>
                <a:cs typeface="Poppins" panose="00000500000000000000" pitchFamily="2" charset="-18"/>
              </a:rPr>
            </a:br>
            <a:r>
              <a:rPr lang="pl-PL" sz="1800" dirty="0">
                <a:latin typeface="Poppins" panose="00000500000000000000" pitchFamily="2" charset="-18"/>
                <a:cs typeface="Poppins" panose="00000500000000000000" pitchFamily="2" charset="-18"/>
              </a:rPr>
              <a:t>Galeria Sztuki Współczesnej w Opolu, </a:t>
            </a:r>
            <a:br>
              <a:rPr lang="pl-PL" sz="1800" dirty="0">
                <a:latin typeface="Poppins" panose="00000500000000000000" pitchFamily="2" charset="-18"/>
                <a:cs typeface="Poppins" panose="00000500000000000000" pitchFamily="2" charset="-18"/>
              </a:rPr>
            </a:br>
            <a:r>
              <a:rPr lang="pl-PL" sz="1800" dirty="0">
                <a:latin typeface="Poppins" panose="00000500000000000000" pitchFamily="2" charset="-18"/>
                <a:cs typeface="Poppins" panose="00000500000000000000" pitchFamily="2" charset="-18"/>
              </a:rPr>
              <a:t>Biblioteka Wojewódzka, </a:t>
            </a:r>
            <a:br>
              <a:rPr lang="pl-PL" sz="1800" dirty="0">
                <a:latin typeface="Poppins" panose="00000500000000000000" pitchFamily="2" charset="-18"/>
                <a:cs typeface="Poppins" panose="00000500000000000000" pitchFamily="2" charset="-18"/>
              </a:rPr>
            </a:br>
            <a:r>
              <a:rPr lang="pl-PL" sz="1800" dirty="0">
                <a:latin typeface="Poppins" panose="00000500000000000000" pitchFamily="2" charset="-18"/>
                <a:cs typeface="Poppins" panose="00000500000000000000" pitchFamily="2" charset="-18"/>
              </a:rPr>
              <a:t>Muzeum Wsi Opolskiej - Festiwal Kultura bez Barier </a:t>
            </a:r>
            <a:br>
              <a:rPr lang="pl-PL" sz="1800" dirty="0">
                <a:latin typeface="Poppins" panose="00000500000000000000" pitchFamily="2" charset="-18"/>
                <a:cs typeface="Poppins" panose="00000500000000000000" pitchFamily="2" charset="-18"/>
              </a:rPr>
            </a:br>
            <a:r>
              <a:rPr lang="pl-PL" sz="1800" dirty="0">
                <a:latin typeface="Poppins" panose="00000500000000000000" pitchFamily="2" charset="-18"/>
                <a:cs typeface="Poppins" panose="00000500000000000000" pitchFamily="2" charset="-18"/>
              </a:rPr>
              <a:t>Muzeum Śląska Opolskiego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sz="1800" b="1" dirty="0">
                <a:latin typeface="Poppins" panose="00000500000000000000" pitchFamily="2" charset="-18"/>
                <a:cs typeface="Poppins" panose="00000500000000000000" pitchFamily="2" charset="-18"/>
              </a:rPr>
              <a:t>UM Opola: </a:t>
            </a:r>
            <a:br>
              <a:rPr lang="pl-PL" sz="1800" dirty="0">
                <a:latin typeface="Poppins" panose="00000500000000000000" pitchFamily="2" charset="-18"/>
                <a:cs typeface="Poppins" panose="00000500000000000000" pitchFamily="2" charset="-18"/>
              </a:rPr>
            </a:br>
            <a:r>
              <a:rPr lang="pl-PL" sz="1800" dirty="0">
                <a:latin typeface="Poppins" panose="00000500000000000000" pitchFamily="2" charset="-18"/>
                <a:cs typeface="Poppins" panose="00000500000000000000" pitchFamily="2" charset="-18"/>
              </a:rPr>
              <a:t>działania przy Prezydencie miasta Opola, </a:t>
            </a:r>
            <a:br>
              <a:rPr lang="pl-PL" sz="1800" dirty="0">
                <a:latin typeface="Poppins" panose="00000500000000000000" pitchFamily="2" charset="-18"/>
                <a:cs typeface="Poppins" panose="00000500000000000000" pitchFamily="2" charset="-18"/>
              </a:rPr>
            </a:br>
            <a:r>
              <a:rPr lang="pl-PL" sz="1800" dirty="0">
                <a:latin typeface="Poppins" panose="00000500000000000000" pitchFamily="2" charset="-18"/>
                <a:cs typeface="Poppins" panose="00000500000000000000" pitchFamily="2" charset="-18"/>
              </a:rPr>
              <a:t>Centrum Dialogu Obywatelskiego, </a:t>
            </a:r>
            <a:br>
              <a:rPr lang="pl-PL" sz="1800" dirty="0">
                <a:latin typeface="Poppins" panose="00000500000000000000" pitchFamily="2" charset="-18"/>
                <a:cs typeface="Poppins" panose="00000500000000000000" pitchFamily="2" charset="-18"/>
              </a:rPr>
            </a:br>
            <a:r>
              <a:rPr lang="pl-PL" sz="1800" dirty="0">
                <a:latin typeface="Poppins" panose="00000500000000000000" pitchFamily="2" charset="-18"/>
                <a:cs typeface="Poppins" panose="00000500000000000000" pitchFamily="2" charset="-18"/>
              </a:rPr>
              <a:t>MOPR Opole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sz="1800" b="1" dirty="0">
                <a:latin typeface="Poppins" panose="00000500000000000000" pitchFamily="2" charset="-18"/>
                <a:cs typeface="Poppins" panose="00000500000000000000" pitchFamily="2" charset="-18"/>
              </a:rPr>
              <a:t>Służba zdrowia: </a:t>
            </a:r>
            <a:br>
              <a:rPr lang="pl-PL" sz="1800" dirty="0">
                <a:latin typeface="Poppins" panose="00000500000000000000" pitchFamily="2" charset="-18"/>
                <a:cs typeface="Poppins" panose="00000500000000000000" pitchFamily="2" charset="-18"/>
              </a:rPr>
            </a:br>
            <a:r>
              <a:rPr lang="pl-PL" sz="1800" dirty="0">
                <a:latin typeface="Poppins" panose="00000500000000000000" pitchFamily="2" charset="-18"/>
                <a:cs typeface="Poppins" panose="00000500000000000000" pitchFamily="2" charset="-18"/>
              </a:rPr>
              <a:t>przychodnia </a:t>
            </a:r>
            <a:r>
              <a:rPr lang="pl-PL" sz="1800" dirty="0" err="1">
                <a:latin typeface="Poppins" panose="00000500000000000000" pitchFamily="2" charset="-18"/>
                <a:cs typeface="Poppins" panose="00000500000000000000" pitchFamily="2" charset="-18"/>
              </a:rPr>
              <a:t>Medicus</a:t>
            </a:r>
            <a:r>
              <a:rPr lang="pl-PL" sz="1800" dirty="0">
                <a:latin typeface="Poppins" panose="00000500000000000000" pitchFamily="2" charset="-18"/>
                <a:cs typeface="Poppins" panose="00000500000000000000" pitchFamily="2" charset="-18"/>
              </a:rPr>
              <a:t>, </a:t>
            </a:r>
            <a:br>
              <a:rPr lang="pl-PL" sz="1800" dirty="0">
                <a:latin typeface="Poppins" panose="00000500000000000000" pitchFamily="2" charset="-18"/>
                <a:cs typeface="Poppins" panose="00000500000000000000" pitchFamily="2" charset="-18"/>
              </a:rPr>
            </a:br>
            <a:r>
              <a:rPr lang="pl-PL" sz="1800" dirty="0">
                <a:latin typeface="Poppins" panose="00000500000000000000" pitchFamily="2" charset="-18"/>
                <a:cs typeface="Poppins" panose="00000500000000000000" pitchFamily="2" charset="-18"/>
              </a:rPr>
              <a:t>Szpital Wojewódzki ul. Katowicka, </a:t>
            </a:r>
          </a:p>
        </p:txBody>
      </p:sp>
      <p:pic>
        <p:nvPicPr>
          <p:cNvPr id="5" name="Obraz 4" descr="Grafika przedstawiająca palce dłoni ułożone w symbol oznaczający słowa ok lub dobrze.">
            <a:extLst>
              <a:ext uri="{FF2B5EF4-FFF2-40B4-BE49-F238E27FC236}">
                <a16:creationId xmlns:a16="http://schemas.microsoft.com/office/drawing/2014/main" id="{53D8A3CA-F721-46C7-9EA0-D551AFF021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226300" y="1512888"/>
            <a:ext cx="3784600" cy="3784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7" name="Obraz 6" descr="Małe logo Polskiego Związku Głuchych">
            <a:extLst>
              <a:ext uri="{FF2B5EF4-FFF2-40B4-BE49-F238E27FC236}">
                <a16:creationId xmlns:a16="http://schemas.microsoft.com/office/drawing/2014/main" id="{6D16F4E6-1C71-76D2-DC11-7150E47191A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436" r="1833"/>
          <a:stretch/>
        </p:blipFill>
        <p:spPr>
          <a:xfrm>
            <a:off x="10978387" y="365125"/>
            <a:ext cx="750826" cy="843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55407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5E0B643-F243-74CC-B22E-F7335ABE76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pl-PL" sz="3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oppins" panose="00000500000000000000" pitchFamily="2" charset="-18"/>
                <a:cs typeface="Poppins" panose="00000500000000000000" pitchFamily="2" charset="-18"/>
              </a:rPr>
              <a:t>Dostępność Plus – działania PZG Oddziału Opolskiego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7B09CFE-75B4-DD28-D9C4-90330F4BC8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l-PL" dirty="0">
                <a:latin typeface="Poppins" panose="00000500000000000000" pitchFamily="2" charset="-18"/>
                <a:cs typeface="Poppins" panose="00000500000000000000" pitchFamily="2" charset="-18"/>
              </a:rPr>
              <a:t> Udział w projekcie </a:t>
            </a:r>
            <a:r>
              <a:rPr lang="pl-PL" b="1" dirty="0">
                <a:latin typeface="Poppins" panose="00000500000000000000" pitchFamily="2" charset="-18"/>
                <a:cs typeface="Poppins" panose="00000500000000000000" pitchFamily="2" charset="-18"/>
              </a:rPr>
              <a:t>„Strażnicy dostępności” </a:t>
            </a:r>
            <a:r>
              <a:rPr lang="pl-PL" dirty="0">
                <a:latin typeface="Poppins" panose="00000500000000000000" pitchFamily="2" charset="-18"/>
                <a:cs typeface="Poppins" panose="00000500000000000000" pitchFamily="2" charset="-18"/>
              </a:rPr>
              <a:t>prowadzenie monitoringu w zakresie tworzenie i stosowania przepisów prawa regulującego obowiązki związane ze stosowaniem zasad dostępności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l-PL" dirty="0">
                <a:latin typeface="Poppins" panose="00000500000000000000" pitchFamily="2" charset="-18"/>
                <a:cs typeface="Poppins" panose="00000500000000000000" pitchFamily="2" charset="-18"/>
              </a:rPr>
              <a:t> </a:t>
            </a:r>
            <a:r>
              <a:rPr lang="pl-PL" b="1" dirty="0">
                <a:latin typeface="Poppins" panose="00000500000000000000" pitchFamily="2" charset="-18"/>
                <a:cs typeface="Poppins" panose="00000500000000000000" pitchFamily="2" charset="-18"/>
              </a:rPr>
              <a:t>Przygotowywanie dostępnych multimediów </a:t>
            </a:r>
            <a:r>
              <a:rPr lang="pl-PL" dirty="0">
                <a:latin typeface="Poppins" panose="00000500000000000000" pitchFamily="2" charset="-18"/>
                <a:cs typeface="Poppins" panose="00000500000000000000" pitchFamily="2" charset="-18"/>
              </a:rPr>
              <a:t>dla instytucji publicznych: </a:t>
            </a:r>
            <a:br>
              <a:rPr lang="pl-PL" dirty="0">
                <a:latin typeface="Poppins" panose="00000500000000000000" pitchFamily="2" charset="-18"/>
                <a:cs typeface="Poppins" panose="00000500000000000000" pitchFamily="2" charset="-18"/>
              </a:rPr>
            </a:br>
            <a:r>
              <a:rPr lang="pl-PL" dirty="0">
                <a:latin typeface="Poppins" panose="00000500000000000000" pitchFamily="2" charset="-18"/>
                <a:cs typeface="Poppins" panose="00000500000000000000" pitchFamily="2" charset="-18"/>
              </a:rPr>
              <a:t>- filmy w języku migowym spełniające warunki dostępności</a:t>
            </a:r>
            <a:br>
              <a:rPr lang="pl-PL" dirty="0">
                <a:latin typeface="Poppins" panose="00000500000000000000" pitchFamily="2" charset="-18"/>
                <a:cs typeface="Poppins" panose="00000500000000000000" pitchFamily="2" charset="-18"/>
              </a:rPr>
            </a:br>
            <a:r>
              <a:rPr lang="pl-PL" dirty="0">
                <a:latin typeface="Poppins" panose="00000500000000000000" pitchFamily="2" charset="-18"/>
                <a:cs typeface="Poppins" panose="00000500000000000000" pitchFamily="2" charset="-18"/>
              </a:rPr>
              <a:t>- przygotowywanie napisów do w/w materiałów filmowych.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l-PL" dirty="0">
                <a:latin typeface="Poppins" panose="00000500000000000000" pitchFamily="2" charset="-18"/>
                <a:cs typeface="Poppins" panose="00000500000000000000" pitchFamily="2" charset="-18"/>
              </a:rPr>
              <a:t> </a:t>
            </a:r>
            <a:r>
              <a:rPr lang="pl-PL" b="1" dirty="0">
                <a:latin typeface="Poppins" panose="00000500000000000000" pitchFamily="2" charset="-18"/>
                <a:cs typeface="Poppins" panose="00000500000000000000" pitchFamily="2" charset="-18"/>
              </a:rPr>
              <a:t>Wspieranie osób Głuchych </a:t>
            </a:r>
            <a:r>
              <a:rPr lang="pl-PL" dirty="0">
                <a:latin typeface="Poppins" panose="00000500000000000000" pitchFamily="2" charset="-18"/>
                <a:cs typeface="Poppins" panose="00000500000000000000" pitchFamily="2" charset="-18"/>
              </a:rPr>
              <a:t>w pisaniu i składaniu wniosków (zgodnie z zapisem ustawy: ”…na wniosek osoby…”)</a:t>
            </a:r>
          </a:p>
          <a:p>
            <a:endParaRPr lang="pl-PL" dirty="0"/>
          </a:p>
          <a:p>
            <a:endParaRPr lang="pl-PL" dirty="0"/>
          </a:p>
        </p:txBody>
      </p:sp>
      <p:pic>
        <p:nvPicPr>
          <p:cNvPr id="4" name="Obraz 3" descr="Małe logo Polskiego Związku Głuchych">
            <a:extLst>
              <a:ext uri="{FF2B5EF4-FFF2-40B4-BE49-F238E27FC236}">
                <a16:creationId xmlns:a16="http://schemas.microsoft.com/office/drawing/2014/main" id="{D08F2EB5-B4A8-25F4-115F-43E5AB24575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36" r="1833"/>
          <a:stretch/>
        </p:blipFill>
        <p:spPr>
          <a:xfrm>
            <a:off x="10978387" y="365125"/>
            <a:ext cx="750826" cy="843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6586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6DB2185-7BDA-BBDA-0DF5-C088FF437B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0" lang="pl-PL" sz="3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oppins" panose="00000500000000000000" pitchFamily="2" charset="-18"/>
                <a:cs typeface="Poppins" panose="00000500000000000000" pitchFamily="2" charset="-18"/>
              </a:rPr>
              <a:t>Dostępność Plus – działania PZG Oddziału Opolskiego  cd.</a:t>
            </a:r>
            <a:endParaRPr lang="pl-PL" sz="3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66132D4-0E00-21AC-F8AC-0B000394DA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16475"/>
          </a:xfrm>
        </p:spPr>
        <p:txBody>
          <a:bodyPr>
            <a:normAutofit fontScale="92500" lnSpcReduction="10000"/>
          </a:bodyPr>
          <a:lstStyle/>
          <a:p>
            <a:pPr marR="0" lvl="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pl-PL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-18"/>
                <a:cs typeface="Poppins" panose="00000500000000000000" pitchFamily="2" charset="-18"/>
              </a:rPr>
              <a:t> Kursy PJM- poziom A1, A2, B1: prowadzone w siedzibie stowarzyszenia PZG O/Opolskiego - współpraca z OROT.</a:t>
            </a:r>
          </a:p>
          <a:p>
            <a:pPr marR="0" lvl="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pl-PL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-18"/>
                <a:cs typeface="Poppins" panose="00000500000000000000" pitchFamily="2" charset="-18"/>
              </a:rPr>
              <a:t> W instytucjach, np.:</a:t>
            </a:r>
            <a:br>
              <a:rPr kumimoji="0" lang="pl-PL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-18"/>
                <a:cs typeface="Poppins" panose="00000500000000000000" pitchFamily="2" charset="-18"/>
              </a:rPr>
            </a:br>
            <a:r>
              <a:rPr kumimoji="0" lang="pl-PL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-18"/>
                <a:cs typeface="Poppins" panose="00000500000000000000" pitchFamily="2" charset="-18"/>
              </a:rPr>
              <a:t>Wojewódzka Biblioteka Publiczna,</a:t>
            </a:r>
            <a:br>
              <a:rPr kumimoji="0" lang="pl-PL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-18"/>
                <a:cs typeface="Poppins" panose="00000500000000000000" pitchFamily="2" charset="-18"/>
              </a:rPr>
            </a:br>
            <a:r>
              <a:rPr kumimoji="0" lang="pl-PL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-18"/>
                <a:cs typeface="Poppins" panose="00000500000000000000" pitchFamily="2" charset="-18"/>
              </a:rPr>
              <a:t>Przychodnia Centrum Opole, </a:t>
            </a:r>
            <a:br>
              <a:rPr kumimoji="0" lang="pl-PL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-18"/>
                <a:cs typeface="Poppins" panose="00000500000000000000" pitchFamily="2" charset="-18"/>
              </a:rPr>
            </a:br>
            <a:r>
              <a:rPr kumimoji="0" lang="pl-PL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-18"/>
                <a:cs typeface="Poppins" panose="00000500000000000000" pitchFamily="2" charset="-18"/>
              </a:rPr>
              <a:t>Gmina Murów.</a:t>
            </a:r>
          </a:p>
          <a:p>
            <a:pPr marR="0" lvl="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pl-PL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-18"/>
                <a:cs typeface="Poppins" panose="00000500000000000000" pitchFamily="2" charset="-18"/>
              </a:rPr>
              <a:t> Działania edukacyjne: spotkania, rozmowy z przedstawicielami urzędów, szpitali i in. instytucji publicznych.</a:t>
            </a:r>
          </a:p>
          <a:p>
            <a:pPr marR="0" lvl="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pl-PL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-18"/>
                <a:cs typeface="Poppins" panose="00000500000000000000" pitchFamily="2" charset="-18"/>
              </a:rPr>
              <a:t> Zajęcia edukacyjne w przedszkolach i szkołach.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l-PL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l-PL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None/>
              <a:tabLst/>
              <a:defRPr/>
            </a:pPr>
            <a:endParaRPr kumimoji="0" lang="pl-PL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l-PL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l-PL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l-PL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l-PL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endParaRPr lang="pl-PL" dirty="0"/>
          </a:p>
        </p:txBody>
      </p:sp>
      <p:pic>
        <p:nvPicPr>
          <p:cNvPr id="4" name="Obraz 3" descr="Małe logo Polskiego Związku Głuchych">
            <a:extLst>
              <a:ext uri="{FF2B5EF4-FFF2-40B4-BE49-F238E27FC236}">
                <a16:creationId xmlns:a16="http://schemas.microsoft.com/office/drawing/2014/main" id="{BAAD6B09-3025-C5C6-F0B3-0A3CFEA7971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36" r="1833"/>
          <a:stretch/>
        </p:blipFill>
        <p:spPr>
          <a:xfrm>
            <a:off x="10978387" y="365125"/>
            <a:ext cx="750826" cy="843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95644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B6CE4E1-4512-D55F-CD87-D436EFC594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122043"/>
          </a:xfrm>
        </p:spPr>
        <p:txBody>
          <a:bodyPr>
            <a:noAutofit/>
          </a:bodyPr>
          <a:lstStyle/>
          <a:p>
            <a:br>
              <a:rPr lang="pl-PL" sz="1800" b="1" dirty="0">
                <a:latin typeface="Poppins" panose="00000500000000000000" pitchFamily="2" charset="-18"/>
                <a:cs typeface="Poppins" panose="00000500000000000000" pitchFamily="2" charset="-18"/>
              </a:rPr>
            </a:br>
            <a:r>
              <a:rPr lang="pl-PL" sz="1800" b="1" dirty="0">
                <a:latin typeface="Poppins" panose="00000500000000000000" pitchFamily="2" charset="-18"/>
                <a:cs typeface="Poppins" panose="00000500000000000000" pitchFamily="2" charset="-18"/>
              </a:rPr>
              <a:t>„Przyrodzona i niezbywalna godność człowieka stanowi źródło wolności i praw człowieka i obywatela. Jest ona nienaruszalna, a jej poszanowanie i ochrona jest obowiązkiem władz publicznych.”</a:t>
            </a:r>
            <a:br>
              <a:rPr lang="pl-PL" sz="1800" b="1" dirty="0">
                <a:latin typeface="Poppins" panose="00000500000000000000" pitchFamily="2" charset="-18"/>
                <a:cs typeface="Poppins" panose="00000500000000000000" pitchFamily="2" charset="-18"/>
              </a:rPr>
            </a:br>
            <a:r>
              <a:rPr lang="pl-PL" sz="1800" dirty="0">
                <a:latin typeface="Poppins" panose="00000500000000000000" pitchFamily="2" charset="-18"/>
                <a:cs typeface="Poppins" panose="00000500000000000000" pitchFamily="2" charset="-18"/>
              </a:rPr>
              <a:t>KONSTYTUCJA</a:t>
            </a:r>
            <a:br>
              <a:rPr lang="pl-PL" sz="1800" dirty="0">
                <a:latin typeface="Poppins" panose="00000500000000000000" pitchFamily="2" charset="-18"/>
                <a:cs typeface="Poppins" panose="00000500000000000000" pitchFamily="2" charset="-18"/>
              </a:rPr>
            </a:br>
            <a:r>
              <a:rPr lang="pl-PL" sz="1800" dirty="0">
                <a:latin typeface="Poppins" panose="00000500000000000000" pitchFamily="2" charset="-18"/>
                <a:cs typeface="Poppins" panose="00000500000000000000" pitchFamily="2" charset="-18"/>
              </a:rPr>
              <a:t>RZECZYPOSPOLITEJ POLSKIEJ: Rozdział II</a:t>
            </a:r>
            <a:br>
              <a:rPr lang="pl-PL" sz="1800" dirty="0">
                <a:latin typeface="Poppins" panose="00000500000000000000" pitchFamily="2" charset="-18"/>
                <a:cs typeface="Poppins" panose="00000500000000000000" pitchFamily="2" charset="-18"/>
              </a:rPr>
            </a:br>
            <a:r>
              <a:rPr lang="pl-PL" sz="1800" dirty="0">
                <a:latin typeface="Poppins" panose="00000500000000000000" pitchFamily="2" charset="-18"/>
                <a:cs typeface="Poppins" panose="00000500000000000000" pitchFamily="2" charset="-18"/>
              </a:rPr>
              <a:t>WOLNOŚCI, PRAWA I OBOWIĄZKI CZŁOWIEKA I OBYWATELA</a:t>
            </a:r>
            <a:br>
              <a:rPr lang="pl-PL" sz="1800" dirty="0">
                <a:latin typeface="Poppins" panose="00000500000000000000" pitchFamily="2" charset="-18"/>
                <a:cs typeface="Poppins" panose="00000500000000000000" pitchFamily="2" charset="-18"/>
              </a:rPr>
            </a:br>
            <a:r>
              <a:rPr lang="pl-PL" sz="1800" dirty="0">
                <a:latin typeface="Poppins" panose="00000500000000000000" pitchFamily="2" charset="-18"/>
                <a:cs typeface="Poppins" panose="00000500000000000000" pitchFamily="2" charset="-18"/>
              </a:rPr>
              <a:t>ZASADY OGÓLNE</a:t>
            </a:r>
            <a:br>
              <a:rPr lang="pl-PL" sz="1800" dirty="0">
                <a:latin typeface="Poppins" panose="00000500000000000000" pitchFamily="2" charset="-18"/>
                <a:cs typeface="Poppins" panose="00000500000000000000" pitchFamily="2" charset="-18"/>
              </a:rPr>
            </a:br>
            <a:r>
              <a:rPr lang="pl-PL" sz="1800" dirty="0">
                <a:latin typeface="Poppins" panose="00000500000000000000" pitchFamily="2" charset="-18"/>
                <a:cs typeface="Poppins" panose="00000500000000000000" pitchFamily="2" charset="-18"/>
              </a:rPr>
              <a:t>Art. 30.</a:t>
            </a:r>
            <a:br>
              <a:rPr lang="pl-PL" sz="1800" dirty="0">
                <a:latin typeface="Poppins" panose="00000500000000000000" pitchFamily="2" charset="-18"/>
                <a:cs typeface="Poppins" panose="00000500000000000000" pitchFamily="2" charset="-18"/>
              </a:rPr>
            </a:br>
            <a:endParaRPr lang="pl-PL" sz="1800" dirty="0">
              <a:latin typeface="Poppins" panose="00000500000000000000" pitchFamily="2" charset="-18"/>
              <a:cs typeface="Poppins" panose="00000500000000000000" pitchFamily="2" charset="-18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9252618-EF2C-AAEF-C05F-8277245E49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89631"/>
            <a:ext cx="11264900" cy="4468369"/>
          </a:xfrm>
        </p:spPr>
        <p:txBody>
          <a:bodyPr>
            <a:normAutofit fontScale="77500" lnSpcReduction="20000"/>
          </a:bodyPr>
          <a:lstStyle/>
          <a:p>
            <a:endParaRPr lang="pl-PL" dirty="0"/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v"/>
            </a:pPr>
            <a:r>
              <a:rPr lang="pl-PL" dirty="0">
                <a:latin typeface="Poppins" panose="00000500000000000000" pitchFamily="2" charset="-18"/>
                <a:cs typeface="Poppins" panose="00000500000000000000" pitchFamily="2" charset="-18"/>
              </a:rPr>
              <a:t> Możliwe tylko w sytuacji dostępności do języka, informacji i komunikacji</a:t>
            </a: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v"/>
            </a:pPr>
            <a:r>
              <a:rPr lang="pl-PL" dirty="0">
                <a:latin typeface="Poppins" panose="00000500000000000000" pitchFamily="2" charset="-18"/>
                <a:cs typeface="Poppins" panose="00000500000000000000" pitchFamily="2" charset="-18"/>
              </a:rPr>
              <a:t> Osoba decyduje o formie komunikacji (narzucanie jest formą dyskryminacji)</a:t>
            </a: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v"/>
            </a:pPr>
            <a:r>
              <a:rPr lang="pl-PL" dirty="0">
                <a:latin typeface="Poppins" panose="00000500000000000000" pitchFamily="2" charset="-18"/>
                <a:cs typeface="Poppins" panose="00000500000000000000" pitchFamily="2" charset="-18"/>
              </a:rPr>
              <a:t> Osoby niesłyszące mają w sobie ogromny, niewykorzystany potencjał intelektualny i społeczny. W warunkach dostępności </a:t>
            </a:r>
            <a:r>
              <a:rPr lang="pl-PL" dirty="0" err="1">
                <a:latin typeface="Poppins" panose="00000500000000000000" pitchFamily="2" charset="-18"/>
                <a:cs typeface="Poppins" panose="00000500000000000000" pitchFamily="2" charset="-18"/>
              </a:rPr>
              <a:t>komunikacyjno</a:t>
            </a:r>
            <a:br>
              <a:rPr lang="pl-PL" dirty="0">
                <a:latin typeface="Poppins" panose="00000500000000000000" pitchFamily="2" charset="-18"/>
                <a:cs typeface="Poppins" panose="00000500000000000000" pitchFamily="2" charset="-18"/>
              </a:rPr>
            </a:br>
            <a:r>
              <a:rPr lang="pl-PL" dirty="0">
                <a:latin typeface="Poppins" panose="00000500000000000000" pitchFamily="2" charset="-18"/>
                <a:cs typeface="Poppins" panose="00000500000000000000" pitchFamily="2" charset="-18"/>
              </a:rPr>
              <a:t>- informacyjnej zaskakują społeczność słyszących swoim świeżym spojrzeniem na sprawy, ciekawością, odwagą w stawianiu pytań i szukaniu nowych rozwiązań.</a:t>
            </a:r>
          </a:p>
        </p:txBody>
      </p:sp>
      <p:sp>
        <p:nvSpPr>
          <p:cNvPr id="4" name="Prostokąt 3" descr="Ramka wokół tekstu">
            <a:extLst>
              <a:ext uri="{FF2B5EF4-FFF2-40B4-BE49-F238E27FC236}">
                <a16:creationId xmlns:a16="http://schemas.microsoft.com/office/drawing/2014/main" id="{44353957-FD35-1872-AAB6-6DDB3D734186}"/>
              </a:ext>
            </a:extLst>
          </p:cNvPr>
          <p:cNvSpPr/>
          <p:nvPr/>
        </p:nvSpPr>
        <p:spPr>
          <a:xfrm>
            <a:off x="637822" y="266701"/>
            <a:ext cx="10916355" cy="2220468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55097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3" descr="Ramka wokół tekstu.">
            <a:extLst>
              <a:ext uri="{FF2B5EF4-FFF2-40B4-BE49-F238E27FC236}">
                <a16:creationId xmlns:a16="http://schemas.microsoft.com/office/drawing/2014/main" id="{99192C51-B764-4A9B-9587-5EF8B628B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BF40A246-70A7-7400-B94E-4B6F686A0E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836590"/>
            <a:ext cx="5181510" cy="1671569"/>
          </a:xfrm>
        </p:spPr>
        <p:txBody>
          <a:bodyPr>
            <a:noAutofit/>
          </a:bodyPr>
          <a:lstStyle/>
          <a:p>
            <a:r>
              <a:rPr lang="pl-PL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oppins" panose="00000500000000000000" pitchFamily="2" charset="-18"/>
                <a:cs typeface="Poppins" panose="00000500000000000000" pitchFamily="2" charset="-18"/>
              </a:rPr>
              <a:t>Zapraszamy </a:t>
            </a:r>
            <a:br>
              <a:rPr lang="pl-PL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oppins" panose="00000500000000000000" pitchFamily="2" charset="-18"/>
                <a:cs typeface="Poppins" panose="00000500000000000000" pitchFamily="2" charset="-18"/>
              </a:rPr>
            </a:br>
            <a:r>
              <a:rPr lang="pl-PL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oppins" panose="00000500000000000000" pitchFamily="2" charset="-18"/>
                <a:cs typeface="Poppins" panose="00000500000000000000" pitchFamily="2" charset="-18"/>
              </a:rPr>
              <a:t>do współpracy </a:t>
            </a:r>
            <a:r>
              <a:rPr lang="pl-PL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oppins" panose="00000500000000000000" pitchFamily="2" charset="-18"/>
                <a:cs typeface="Poppins" panose="00000500000000000000" pitchFamily="2" charset="-18"/>
                <a:sym typeface="Wingdings" panose="05000000000000000000" pitchFamily="2" charset="2"/>
              </a:rPr>
              <a:t></a:t>
            </a:r>
            <a:br>
              <a:rPr lang="pl-PL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oppins" panose="00000500000000000000" pitchFamily="2" charset="-18"/>
                <a:cs typeface="Poppins" panose="00000500000000000000" pitchFamily="2" charset="-18"/>
              </a:rPr>
            </a:br>
            <a:endParaRPr lang="pl-PL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oppins" panose="00000500000000000000" pitchFamily="2" charset="-18"/>
              <a:cs typeface="Poppins" panose="00000500000000000000" pitchFamily="2" charset="-18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83DBFC3-FEF6-174F-291B-D3BFE449EF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30" y="2406650"/>
            <a:ext cx="5181508" cy="410845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pl-PL" sz="2000" dirty="0">
                <a:latin typeface="Poppins" panose="00000500000000000000" pitchFamily="2" charset="-18"/>
                <a:cs typeface="Poppins" panose="00000500000000000000" pitchFamily="2" charset="-18"/>
              </a:rPr>
              <a:t>DANE KONTAKTOWE:</a:t>
            </a:r>
          </a:p>
          <a:p>
            <a:pPr marL="0" indent="0">
              <a:buNone/>
            </a:pPr>
            <a:r>
              <a:rPr lang="pl-PL" sz="2000" b="1" dirty="0">
                <a:latin typeface="Poppins" panose="00000500000000000000" pitchFamily="2" charset="-18"/>
                <a:cs typeface="Poppins" panose="00000500000000000000" pitchFamily="2" charset="-18"/>
              </a:rPr>
              <a:t>Polski Związek Głuchych Oddział Opolski </a:t>
            </a:r>
          </a:p>
          <a:p>
            <a:pPr marL="0" indent="0">
              <a:buNone/>
            </a:pPr>
            <a:r>
              <a:rPr lang="pl-PL" sz="2000" b="1" dirty="0">
                <a:latin typeface="Poppins" panose="00000500000000000000" pitchFamily="2" charset="-18"/>
                <a:cs typeface="Poppins" panose="00000500000000000000" pitchFamily="2" charset="-18"/>
              </a:rPr>
              <a:t>45-068 Opole</a:t>
            </a:r>
          </a:p>
          <a:p>
            <a:pPr marL="0" indent="0">
              <a:buNone/>
            </a:pPr>
            <a:r>
              <a:rPr lang="pl-PL" sz="2000" b="1" dirty="0">
                <a:latin typeface="Poppins" panose="00000500000000000000" pitchFamily="2" charset="-18"/>
                <a:cs typeface="Poppins" panose="00000500000000000000" pitchFamily="2" charset="-18"/>
              </a:rPr>
              <a:t>ul. 1 Maja 21</a:t>
            </a:r>
          </a:p>
          <a:p>
            <a:endParaRPr lang="pl-PL" sz="2000" dirty="0">
              <a:latin typeface="Poppins" panose="00000500000000000000" pitchFamily="2" charset="-18"/>
              <a:cs typeface="Poppins" panose="00000500000000000000" pitchFamily="2" charset="-18"/>
            </a:endParaRPr>
          </a:p>
          <a:p>
            <a:pPr marL="0" indent="0">
              <a:buNone/>
            </a:pPr>
            <a:r>
              <a:rPr lang="pl-PL" sz="2000" dirty="0">
                <a:latin typeface="Poppins" panose="00000500000000000000" pitchFamily="2" charset="-18"/>
                <a:cs typeface="Poppins" panose="00000500000000000000" pitchFamily="2" charset="-18"/>
              </a:rPr>
              <a:t>tel./fax. : 77 454 35 87</a:t>
            </a:r>
          </a:p>
          <a:p>
            <a:pPr marL="0" indent="0">
              <a:buNone/>
            </a:pPr>
            <a:r>
              <a:rPr lang="pl-PL" sz="2000" dirty="0">
                <a:latin typeface="Poppins" panose="00000500000000000000" pitchFamily="2" charset="-18"/>
                <a:cs typeface="Poppins" panose="00000500000000000000" pitchFamily="2" charset="-18"/>
              </a:rPr>
              <a:t>tel. kom. 794 148 687</a:t>
            </a:r>
          </a:p>
          <a:p>
            <a:pPr marL="0" indent="0">
              <a:buNone/>
            </a:pPr>
            <a:br>
              <a:rPr lang="pl-PL" sz="2000" dirty="0">
                <a:latin typeface="Poppins" panose="00000500000000000000" pitchFamily="2" charset="-18"/>
                <a:cs typeface="Poppins" panose="00000500000000000000" pitchFamily="2" charset="-18"/>
              </a:rPr>
            </a:br>
            <a:r>
              <a:rPr lang="pl-PL" sz="2000" dirty="0">
                <a:latin typeface="Poppins" panose="00000500000000000000" pitchFamily="2" charset="-18"/>
                <a:cs typeface="Poppins" panose="00000500000000000000" pitchFamily="2" charset="-18"/>
              </a:rPr>
              <a:t>e-mail: </a:t>
            </a:r>
            <a:r>
              <a:rPr lang="pl-PL" sz="2000" dirty="0">
                <a:latin typeface="Poppins" panose="00000500000000000000" pitchFamily="2" charset="-18"/>
                <a:cs typeface="Poppins" panose="00000500000000000000" pitchFamily="2" charset="-18"/>
                <a:hlinkClick r:id="rId2"/>
              </a:rPr>
              <a:t>biuro@pzg.opole.pl</a:t>
            </a:r>
            <a:endParaRPr lang="pl-PL" sz="2000" dirty="0">
              <a:latin typeface="Poppins" panose="00000500000000000000" pitchFamily="2" charset="-18"/>
              <a:cs typeface="Poppins" panose="00000500000000000000" pitchFamily="2" charset="-18"/>
            </a:endParaRPr>
          </a:p>
          <a:p>
            <a:pPr marL="0" indent="0">
              <a:buNone/>
            </a:pPr>
            <a:endParaRPr lang="pl-PL" sz="2000" dirty="0">
              <a:latin typeface="Poppins" panose="00000500000000000000" pitchFamily="2" charset="-18"/>
              <a:cs typeface="Poppins" panose="00000500000000000000" pitchFamily="2" charset="-18"/>
            </a:endParaRPr>
          </a:p>
          <a:p>
            <a:pPr marL="0" indent="0">
              <a:buNone/>
            </a:pPr>
            <a:r>
              <a:rPr lang="pl-PL" sz="2000" dirty="0">
                <a:latin typeface="Poppins" panose="00000500000000000000" pitchFamily="2" charset="-18"/>
                <a:cs typeface="Poppins" panose="00000500000000000000" pitchFamily="2" charset="-18"/>
              </a:rPr>
              <a:t>www.pzgopole.pl</a:t>
            </a:r>
          </a:p>
          <a:p>
            <a:pPr marL="0" indent="0">
              <a:buNone/>
            </a:pPr>
            <a:br>
              <a:rPr lang="pl-PL" sz="2000" dirty="0">
                <a:latin typeface="Poppins" panose="00000500000000000000" pitchFamily="2" charset="-18"/>
                <a:cs typeface="Poppins" panose="00000500000000000000" pitchFamily="2" charset="-18"/>
              </a:rPr>
            </a:br>
            <a:r>
              <a:rPr lang="pl-PL" sz="2000" dirty="0">
                <a:solidFill>
                  <a:schemeClr val="accent1"/>
                </a:solidFill>
                <a:latin typeface="Poppins" panose="00000500000000000000" pitchFamily="2" charset="-18"/>
                <a:cs typeface="Poppins" panose="00000500000000000000" pitchFamily="2" charset="-18"/>
              </a:rPr>
              <a:t>Facebook</a:t>
            </a:r>
            <a:r>
              <a:rPr lang="pl-PL" sz="2000" dirty="0">
                <a:latin typeface="Poppins" panose="00000500000000000000" pitchFamily="2" charset="-18"/>
                <a:cs typeface="Poppins" panose="00000500000000000000" pitchFamily="2" charset="-18"/>
              </a:rPr>
              <a:t>: PZG Opole</a:t>
            </a:r>
          </a:p>
          <a:p>
            <a:endParaRPr lang="pl-PL" sz="2000" dirty="0"/>
          </a:p>
        </p:txBody>
      </p:sp>
      <p:pic>
        <p:nvPicPr>
          <p:cNvPr id="5" name="Obraz 4" descr="Logo Polskiego Związku Głuchych">
            <a:extLst>
              <a:ext uri="{FF2B5EF4-FFF2-40B4-BE49-F238E27FC236}">
                <a16:creationId xmlns:a16="http://schemas.microsoft.com/office/drawing/2014/main" id="{9577909B-34CD-3537-D680-2E4E91486D5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436" r="1833"/>
          <a:stretch/>
        </p:blipFill>
        <p:spPr>
          <a:xfrm>
            <a:off x="6727132" y="1067957"/>
            <a:ext cx="4470401" cy="5021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7238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B45BE03-68B6-973D-C0C2-242C5AEFE2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821265"/>
            <a:ext cx="10515600" cy="521546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pl-PL" sz="3600" dirty="0">
                <a:latin typeface="Poppins" panose="00000500000000000000" pitchFamily="2" charset="-18"/>
                <a:cs typeface="Poppins" panose="00000500000000000000" pitchFamily="2" charset="-18"/>
              </a:rPr>
              <a:t>„Nie bądźcie obojętni, </a:t>
            </a:r>
            <a:br>
              <a:rPr lang="pl-PL" sz="3600" dirty="0">
                <a:latin typeface="Poppins" panose="00000500000000000000" pitchFamily="2" charset="-18"/>
                <a:cs typeface="Poppins" panose="00000500000000000000" pitchFamily="2" charset="-18"/>
              </a:rPr>
            </a:br>
            <a:r>
              <a:rPr lang="pl-PL" sz="3600" dirty="0">
                <a:latin typeface="Poppins" panose="00000500000000000000" pitchFamily="2" charset="-18"/>
                <a:cs typeface="Poppins" panose="00000500000000000000" pitchFamily="2" charset="-18"/>
              </a:rPr>
              <a:t>kiedy jakakolwiek mniejszość jest dyskryminowana, ponieważ istotą demokracji jest to, że większość rządzi, </a:t>
            </a:r>
            <a:br>
              <a:rPr lang="pl-PL" sz="3600" dirty="0">
                <a:latin typeface="Poppins" panose="00000500000000000000" pitchFamily="2" charset="-18"/>
                <a:cs typeface="Poppins" panose="00000500000000000000" pitchFamily="2" charset="-18"/>
              </a:rPr>
            </a:br>
            <a:r>
              <a:rPr lang="pl-PL" sz="3600" dirty="0">
                <a:latin typeface="Poppins" panose="00000500000000000000" pitchFamily="2" charset="-18"/>
                <a:cs typeface="Poppins" panose="00000500000000000000" pitchFamily="2" charset="-18"/>
              </a:rPr>
              <a:t>ale demokracja na tym polega, </a:t>
            </a:r>
            <a:br>
              <a:rPr lang="pl-PL" sz="3600" dirty="0">
                <a:latin typeface="Poppins" panose="00000500000000000000" pitchFamily="2" charset="-18"/>
                <a:cs typeface="Poppins" panose="00000500000000000000" pitchFamily="2" charset="-18"/>
              </a:rPr>
            </a:br>
            <a:r>
              <a:rPr lang="pl-PL" sz="3600" dirty="0">
                <a:latin typeface="Poppins" panose="00000500000000000000" pitchFamily="2" charset="-18"/>
                <a:cs typeface="Poppins" panose="00000500000000000000" pitchFamily="2" charset="-18"/>
              </a:rPr>
              <a:t>że prawa mniejszości muszą być chronione jednocześnie.”</a:t>
            </a:r>
            <a:br>
              <a:rPr lang="pl-PL" sz="3600" dirty="0">
                <a:latin typeface="Poppins" panose="00000500000000000000" pitchFamily="2" charset="-18"/>
                <a:cs typeface="Poppins" panose="00000500000000000000" pitchFamily="2" charset="-18"/>
              </a:rPr>
            </a:br>
            <a:br>
              <a:rPr lang="pl-PL" sz="3600" dirty="0">
                <a:latin typeface="Poppins" panose="00000500000000000000" pitchFamily="2" charset="-18"/>
                <a:cs typeface="Poppins" panose="00000500000000000000" pitchFamily="2" charset="-18"/>
              </a:rPr>
            </a:br>
            <a:r>
              <a:rPr lang="pl-PL" sz="4000" dirty="0">
                <a:latin typeface="Poppins" panose="00000500000000000000" pitchFamily="2" charset="-18"/>
                <a:cs typeface="Poppins" panose="00000500000000000000" pitchFamily="2" charset="-18"/>
              </a:rPr>
              <a:t>Marian Turski</a:t>
            </a:r>
          </a:p>
        </p:txBody>
      </p:sp>
      <p:sp>
        <p:nvSpPr>
          <p:cNvPr id="3" name="Prostokąt 2" descr="Ramka wokół tekstu">
            <a:extLst>
              <a:ext uri="{FF2B5EF4-FFF2-40B4-BE49-F238E27FC236}">
                <a16:creationId xmlns:a16="http://schemas.microsoft.com/office/drawing/2014/main" id="{3766DF81-93B1-C966-720F-986F888B65B4}"/>
              </a:ext>
            </a:extLst>
          </p:cNvPr>
          <p:cNvSpPr/>
          <p:nvPr/>
        </p:nvSpPr>
        <p:spPr>
          <a:xfrm>
            <a:off x="637822" y="578555"/>
            <a:ext cx="10916355" cy="5700889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252343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5D515B5-89D7-D6A2-0A93-A967AC81EC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10866"/>
            <a:ext cx="10515600" cy="843342"/>
          </a:xfrm>
        </p:spPr>
        <p:txBody>
          <a:bodyPr>
            <a:normAutofit fontScale="90000"/>
          </a:bodyPr>
          <a:lstStyle/>
          <a:p>
            <a:r>
              <a:rPr kumimoji="0" lang="pl-PL" sz="3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oppins" panose="00000500000000000000" pitchFamily="2" charset="-18"/>
                <a:ea typeface="+mn-ea"/>
                <a:cs typeface="Poppins" panose="00000500000000000000" pitchFamily="2" charset="-18"/>
              </a:rPr>
              <a:t>Zasada równości z innymi osobami</a:t>
            </a:r>
            <a:br>
              <a:rPr kumimoji="0" lang="pl-PL" sz="4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" panose="00000500000000000000" pitchFamily="2" charset="-18"/>
                <a:ea typeface="+mn-ea"/>
                <a:cs typeface="Poppins" panose="00000500000000000000" pitchFamily="2" charset="-18"/>
              </a:rPr>
            </a:br>
            <a:endParaRPr lang="pl-PL" dirty="0">
              <a:latin typeface="Poppins" panose="00000500000000000000" pitchFamily="2" charset="-18"/>
              <a:cs typeface="Poppins" panose="00000500000000000000" pitchFamily="2" charset="-18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3D478DB-0EEF-2BA5-EF5E-BE17761544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01136"/>
            <a:ext cx="11174260" cy="5435568"/>
          </a:xfrm>
        </p:spPr>
        <p:txBody>
          <a:bodyPr>
            <a:noAutofit/>
          </a:bodyPr>
          <a:lstStyle/>
          <a:p>
            <a:pPr>
              <a:lnSpc>
                <a:spcPct val="160000"/>
              </a:lnSpc>
              <a:buFont typeface="Wingdings" panose="05000000000000000000" pitchFamily="2" charset="2"/>
              <a:buChar char="v"/>
            </a:pPr>
            <a:r>
              <a:rPr lang="pl-PL" sz="2400" b="0" i="0" dirty="0">
                <a:solidFill>
                  <a:srgbClr val="000000"/>
                </a:solidFill>
                <a:effectLst/>
                <a:latin typeface="Poppins" panose="00000500000000000000" pitchFamily="2" charset="-18"/>
                <a:cs typeface="Poppins" panose="00000500000000000000" pitchFamily="2" charset="-18"/>
              </a:rPr>
              <a:t> „Równość” występuje 14 razy w Konstytucji</a:t>
            </a: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v"/>
            </a:pPr>
            <a:r>
              <a:rPr lang="pl-PL" sz="2400" b="0" i="0" dirty="0">
                <a:solidFill>
                  <a:srgbClr val="000000"/>
                </a:solidFill>
                <a:effectLst/>
                <a:latin typeface="Poppins" panose="00000500000000000000" pitchFamily="2" charset="-18"/>
                <a:cs typeface="Poppins" panose="00000500000000000000" pitchFamily="2" charset="-18"/>
              </a:rPr>
              <a:t> „Zasada równości z innymi osobami” – 34 razy w Konwencji o Prawach </a:t>
            </a:r>
            <a:r>
              <a:rPr lang="pl-PL" sz="2400" dirty="0">
                <a:solidFill>
                  <a:srgbClr val="000000"/>
                </a:solidFill>
                <a:latin typeface="Poppins" panose="00000500000000000000" pitchFamily="2" charset="-18"/>
                <a:cs typeface="Poppins" panose="00000500000000000000" pitchFamily="2" charset="-18"/>
              </a:rPr>
              <a:t>O</a:t>
            </a:r>
            <a:r>
              <a:rPr lang="pl-PL" sz="2400" b="0" i="0" dirty="0">
                <a:solidFill>
                  <a:srgbClr val="000000"/>
                </a:solidFill>
                <a:effectLst/>
                <a:latin typeface="Poppins" panose="00000500000000000000" pitchFamily="2" charset="-18"/>
                <a:cs typeface="Poppins" panose="00000500000000000000" pitchFamily="2" charset="-18"/>
              </a:rPr>
              <a:t>sób Niepełnosprawnych</a:t>
            </a: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v"/>
            </a:pPr>
            <a:r>
              <a:rPr lang="pl-PL" sz="2400" b="0" i="0" dirty="0">
                <a:solidFill>
                  <a:srgbClr val="000000"/>
                </a:solidFill>
                <a:effectLst/>
                <a:latin typeface="Poppins" panose="00000500000000000000" pitchFamily="2" charset="-18"/>
                <a:cs typeface="Poppins" panose="00000500000000000000" pitchFamily="2" charset="-18"/>
              </a:rPr>
              <a:t> Czy „równo” oznacza „tak samo”</a:t>
            </a:r>
            <a:r>
              <a:rPr lang="pl-PL" sz="2400" dirty="0">
                <a:latin typeface="Poppins" panose="00000500000000000000" pitchFamily="2" charset="-18"/>
                <a:cs typeface="Poppins" panose="00000500000000000000" pitchFamily="2" charset="-18"/>
              </a:rPr>
              <a:t> </a:t>
            </a:r>
            <a:br>
              <a:rPr lang="pl-PL" sz="2400" dirty="0">
                <a:latin typeface="Poppins" panose="00000500000000000000" pitchFamily="2" charset="-18"/>
                <a:cs typeface="Poppins" panose="00000500000000000000" pitchFamily="2" charset="-18"/>
              </a:rPr>
            </a:br>
            <a:r>
              <a:rPr lang="pl-PL" sz="2400" dirty="0">
                <a:latin typeface="Poppins" panose="00000500000000000000" pitchFamily="2" charset="-18"/>
                <a:cs typeface="Poppins" panose="00000500000000000000" pitchFamily="2" charset="-18"/>
              </a:rPr>
              <a:t>Przykład wniosku:</a:t>
            </a:r>
            <a:br>
              <a:rPr lang="pl-PL" sz="2400" dirty="0">
                <a:latin typeface="Poppins" panose="00000500000000000000" pitchFamily="2" charset="-18"/>
                <a:cs typeface="Poppins" panose="00000500000000000000" pitchFamily="2" charset="-18"/>
              </a:rPr>
            </a:br>
            <a:r>
              <a:rPr lang="pl-PL" sz="2400" dirty="0">
                <a:latin typeface="Poppins" panose="00000500000000000000" pitchFamily="2" charset="-18"/>
                <a:cs typeface="Poppins" panose="00000500000000000000" pitchFamily="2" charset="-18"/>
              </a:rPr>
              <a:t>Forma może być </a:t>
            </a:r>
            <a:r>
              <a:rPr lang="pl-PL" sz="2400" b="1" dirty="0">
                <a:latin typeface="Poppins" panose="00000500000000000000" pitchFamily="2" charset="-18"/>
                <a:cs typeface="Poppins" panose="00000500000000000000" pitchFamily="2" charset="-18"/>
              </a:rPr>
              <a:t>różna</a:t>
            </a:r>
            <a:r>
              <a:rPr lang="pl-PL" sz="2400" dirty="0">
                <a:latin typeface="Poppins" panose="00000500000000000000" pitchFamily="2" charset="-18"/>
                <a:cs typeface="Poppins" panose="00000500000000000000" pitchFamily="2" charset="-18"/>
              </a:rPr>
              <a:t> (pisemna, ustna, </a:t>
            </a:r>
            <a:r>
              <a:rPr lang="pl-PL" sz="2400" u="sng" dirty="0">
                <a:latin typeface="Poppins" panose="00000500000000000000" pitchFamily="2" charset="-18"/>
                <a:cs typeface="Poppins" panose="00000500000000000000" pitchFamily="2" charset="-18"/>
              </a:rPr>
              <a:t>migana</a:t>
            </a:r>
            <a:r>
              <a:rPr lang="pl-PL" sz="2400" dirty="0">
                <a:latin typeface="Poppins" panose="00000500000000000000" pitchFamily="2" charset="-18"/>
                <a:cs typeface="Poppins" panose="00000500000000000000" pitchFamily="2" charset="-18"/>
              </a:rPr>
              <a:t> itp.)</a:t>
            </a:r>
            <a:br>
              <a:rPr lang="pl-PL" sz="2400" dirty="0">
                <a:latin typeface="Poppins" panose="00000500000000000000" pitchFamily="2" charset="-18"/>
                <a:cs typeface="Poppins" panose="00000500000000000000" pitchFamily="2" charset="-18"/>
              </a:rPr>
            </a:br>
            <a:r>
              <a:rPr lang="pl-PL" sz="2400" dirty="0">
                <a:latin typeface="Poppins" panose="00000500000000000000" pitchFamily="2" charset="-18"/>
                <a:cs typeface="Poppins" panose="00000500000000000000" pitchFamily="2" charset="-18"/>
              </a:rPr>
              <a:t>Chodzi o przekazanie </a:t>
            </a:r>
            <a:r>
              <a:rPr lang="pl-PL" sz="2400" b="1" dirty="0">
                <a:latin typeface="Poppins" panose="00000500000000000000" pitchFamily="2" charset="-18"/>
                <a:cs typeface="Poppins" panose="00000500000000000000" pitchFamily="2" charset="-18"/>
              </a:rPr>
              <a:t>tej samej </a:t>
            </a:r>
            <a:r>
              <a:rPr lang="pl-PL" sz="2400" dirty="0">
                <a:latin typeface="Poppins" panose="00000500000000000000" pitchFamily="2" charset="-18"/>
                <a:cs typeface="Poppins" panose="00000500000000000000" pitchFamily="2" charset="-18"/>
              </a:rPr>
              <a:t>informacji</a:t>
            </a: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v"/>
            </a:pPr>
            <a:r>
              <a:rPr lang="pl-PL" sz="2400" dirty="0">
                <a:latin typeface="Poppins" panose="00000500000000000000" pitchFamily="2" charset="-18"/>
                <a:cs typeface="Poppins" panose="00000500000000000000" pitchFamily="2" charset="-18"/>
              </a:rPr>
              <a:t> Czy czekanie 3 dni na komunikację spełnia zasadę równości z innymi osobami?</a:t>
            </a:r>
            <a:br>
              <a:rPr lang="pl-PL" sz="2400" dirty="0">
                <a:latin typeface="Poppins" panose="00000500000000000000" pitchFamily="2" charset="-18"/>
                <a:cs typeface="Poppins" panose="00000500000000000000" pitchFamily="2" charset="-18"/>
              </a:rPr>
            </a:br>
            <a:br>
              <a:rPr lang="pl-PL" sz="2400" dirty="0">
                <a:latin typeface="Poppins" panose="00000500000000000000" pitchFamily="2" charset="-18"/>
                <a:cs typeface="Poppins" panose="00000500000000000000" pitchFamily="2" charset="-18"/>
              </a:rPr>
            </a:br>
            <a:endParaRPr lang="pl-PL" sz="2400" dirty="0">
              <a:latin typeface="Poppins" panose="00000500000000000000" pitchFamily="2" charset="-18"/>
              <a:cs typeface="Poppins" panose="00000500000000000000" pitchFamily="2" charset="-18"/>
            </a:endParaRPr>
          </a:p>
        </p:txBody>
      </p:sp>
      <p:pic>
        <p:nvPicPr>
          <p:cNvPr id="4" name="Obraz 3" descr="Małe logo Polskiego Związku Głuchych">
            <a:extLst>
              <a:ext uri="{FF2B5EF4-FFF2-40B4-BE49-F238E27FC236}">
                <a16:creationId xmlns:a16="http://schemas.microsoft.com/office/drawing/2014/main" id="{E35038F8-6DA4-8CA1-92B7-C6D0F617ADF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36" r="1833"/>
          <a:stretch/>
        </p:blipFill>
        <p:spPr>
          <a:xfrm>
            <a:off x="10978387" y="365125"/>
            <a:ext cx="750826" cy="843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02926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1041145-20CC-D60B-3866-D2CF12B1E7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r>
              <a:rPr kumimoji="0" lang="pl-PL" sz="3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oppins" panose="00000500000000000000" pitchFamily="2" charset="-18"/>
                <a:ea typeface="+mn-ea"/>
                <a:cs typeface="Poppins" panose="00000500000000000000" pitchFamily="2" charset="-18"/>
              </a:rPr>
              <a:t>Polski język migowy (PJM)</a:t>
            </a:r>
            <a:endParaRPr lang="pl-PL" sz="3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EAF SAMUTOJJ LIS Italian Sign " panose="02000500000000000000" pitchFamily="2" charset="0"/>
              <a:cs typeface="Poppins" panose="00000500000000000000" pitchFamily="2" charset="-18"/>
            </a:endParaRP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30B3B986-2EFA-7DA7-E2A6-FE5614298862}"/>
              </a:ext>
            </a:extLst>
          </p:cNvPr>
          <p:cNvSpPr txBox="1"/>
          <p:nvPr/>
        </p:nvSpPr>
        <p:spPr>
          <a:xfrm>
            <a:off x="838200" y="1137530"/>
            <a:ext cx="11099104" cy="55799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l-PL" sz="2400" b="1" i="0" dirty="0">
                <a:solidFill>
                  <a:srgbClr val="000000"/>
                </a:solidFill>
                <a:effectLst/>
                <a:latin typeface="Poppins" panose="00000500000000000000" pitchFamily="2" charset="-18"/>
                <a:cs typeface="Poppins" panose="00000500000000000000" pitchFamily="2" charset="-18"/>
              </a:rPr>
              <a:t>Polski język migowy (PJM) </a:t>
            </a:r>
            <a:r>
              <a:rPr lang="pl-PL" sz="2400" b="0" i="0" dirty="0">
                <a:solidFill>
                  <a:srgbClr val="000000"/>
                </a:solidFill>
                <a:effectLst/>
                <a:latin typeface="Poppins" panose="00000500000000000000" pitchFamily="2" charset="-18"/>
                <a:cs typeface="Poppins" panose="00000500000000000000" pitchFamily="2" charset="-18"/>
              </a:rPr>
              <a:t>– język migowy, którym posługują</a:t>
            </a:r>
            <a:br>
              <a:rPr lang="pl-PL" sz="2400" b="0" i="0" dirty="0">
                <a:solidFill>
                  <a:srgbClr val="000000"/>
                </a:solidFill>
                <a:effectLst/>
                <a:latin typeface="Poppins" panose="00000500000000000000" pitchFamily="2" charset="-18"/>
                <a:cs typeface="Poppins" panose="00000500000000000000" pitchFamily="2" charset="-18"/>
              </a:rPr>
            </a:br>
            <a:r>
              <a:rPr lang="pl-PL" sz="2400" b="0" i="0" dirty="0">
                <a:solidFill>
                  <a:srgbClr val="000000"/>
                </a:solidFill>
                <a:effectLst/>
                <a:latin typeface="Poppins" panose="00000500000000000000" pitchFamily="2" charset="-18"/>
                <a:cs typeface="Poppins" panose="00000500000000000000" pitchFamily="2" charset="-18"/>
              </a:rPr>
              <a:t>się Głusi Polacy. Jest pełnoprawnym językiem, posiada</a:t>
            </a:r>
            <a:br>
              <a:rPr lang="pl-PL" sz="2400" b="0" i="0" dirty="0">
                <a:solidFill>
                  <a:srgbClr val="000000"/>
                </a:solidFill>
                <a:effectLst/>
                <a:latin typeface="Poppins" panose="00000500000000000000" pitchFamily="2" charset="-18"/>
                <a:cs typeface="Poppins" panose="00000500000000000000" pitchFamily="2" charset="-18"/>
              </a:rPr>
            </a:br>
            <a:r>
              <a:rPr lang="pl-PL" sz="2400" b="0" i="0" dirty="0">
                <a:solidFill>
                  <a:srgbClr val="000000"/>
                </a:solidFill>
                <a:effectLst/>
                <a:latin typeface="Poppins" panose="00000500000000000000" pitchFamily="2" charset="-18"/>
                <a:cs typeface="Poppins" panose="00000500000000000000" pitchFamily="2" charset="-18"/>
              </a:rPr>
              <a:t>wszystkie cechy języka</a:t>
            </a:r>
            <a:r>
              <a:rPr lang="pl-PL" sz="2400" dirty="0">
                <a:solidFill>
                  <a:srgbClr val="000000"/>
                </a:solidFill>
                <a:latin typeface="Poppins" panose="00000500000000000000" pitchFamily="2" charset="-18"/>
                <a:cs typeface="Poppins" panose="00000500000000000000" pitchFamily="2" charset="-18"/>
              </a:rPr>
              <a:t>: zbiór znaków, zasady gramatyczne porządkujące ich użycie, społeczność używająca znaków zgodnie z zasadami gramatycznymi.</a:t>
            </a:r>
            <a:r>
              <a:rPr lang="pl-PL" sz="2400" b="0" i="0" dirty="0">
                <a:solidFill>
                  <a:srgbClr val="000000"/>
                </a:solidFill>
                <a:effectLst/>
                <a:latin typeface="Poppins" panose="00000500000000000000" pitchFamily="2" charset="-18"/>
                <a:cs typeface="Poppins" panose="00000500000000000000" pitchFamily="2" charset="-18"/>
              </a:rPr>
              <a:t> </a:t>
            </a:r>
            <a:br>
              <a:rPr lang="pl-PL" sz="2400" b="0" i="0" dirty="0">
                <a:solidFill>
                  <a:srgbClr val="000000"/>
                </a:solidFill>
                <a:effectLst/>
                <a:latin typeface="Poppins" panose="00000500000000000000" pitchFamily="2" charset="-18"/>
                <a:cs typeface="Poppins" panose="00000500000000000000" pitchFamily="2" charset="-18"/>
              </a:rPr>
            </a:br>
            <a:r>
              <a:rPr lang="pl-PL" sz="2400" b="0" i="0" dirty="0">
                <a:solidFill>
                  <a:srgbClr val="000000"/>
                </a:solidFill>
                <a:effectLst/>
                <a:latin typeface="Poppins" panose="00000500000000000000" pitchFamily="2" charset="-18"/>
                <a:cs typeface="Poppins" panose="00000500000000000000" pitchFamily="2" charset="-18"/>
              </a:rPr>
              <a:t>Charakteryzuje się gramatyką wizualno-przestrzenną:</a:t>
            </a:r>
            <a:br>
              <a:rPr lang="pl-PL" sz="2400" b="0" i="0" dirty="0">
                <a:solidFill>
                  <a:srgbClr val="000000"/>
                </a:solidFill>
                <a:effectLst/>
                <a:latin typeface="Poppins" panose="00000500000000000000" pitchFamily="2" charset="-18"/>
                <a:cs typeface="Poppins" panose="00000500000000000000" pitchFamily="2" charset="-18"/>
              </a:rPr>
            </a:br>
            <a:r>
              <a:rPr lang="pl-PL" sz="2400" b="0" i="0" dirty="0">
                <a:solidFill>
                  <a:srgbClr val="000000"/>
                </a:solidFill>
                <a:effectLst/>
                <a:latin typeface="Poppins" panose="00000500000000000000" pitchFamily="2" charset="-18"/>
                <a:cs typeface="Poppins" panose="00000500000000000000" pitchFamily="2" charset="-18"/>
              </a:rPr>
              <a:t>zamiganie jakiegoś znaku w konkretnym</a:t>
            </a:r>
            <a:br>
              <a:rPr lang="pl-PL" sz="2400" b="0" i="0" dirty="0">
                <a:solidFill>
                  <a:srgbClr val="000000"/>
                </a:solidFill>
                <a:effectLst/>
                <a:latin typeface="Poppins" panose="00000500000000000000" pitchFamily="2" charset="-18"/>
                <a:cs typeface="Poppins" panose="00000500000000000000" pitchFamily="2" charset="-18"/>
              </a:rPr>
            </a:br>
            <a:r>
              <a:rPr lang="pl-PL" sz="2400" b="0" i="0" dirty="0">
                <a:solidFill>
                  <a:srgbClr val="000000"/>
                </a:solidFill>
                <a:effectLst/>
                <a:latin typeface="Poppins" panose="00000500000000000000" pitchFamily="2" charset="-18"/>
                <a:cs typeface="Poppins" panose="00000500000000000000" pitchFamily="2" charset="-18"/>
              </a:rPr>
              <a:t>miejscu nadaje mu dodatkowe znaczenie </a:t>
            </a:r>
            <a:br>
              <a:rPr lang="pl-PL" sz="2400" b="0" i="0" dirty="0">
                <a:solidFill>
                  <a:srgbClr val="000000"/>
                </a:solidFill>
                <a:effectLst/>
                <a:latin typeface="Poppins" panose="00000500000000000000" pitchFamily="2" charset="-18"/>
                <a:cs typeface="Poppins" panose="00000500000000000000" pitchFamily="2" charset="-18"/>
              </a:rPr>
            </a:br>
            <a:r>
              <a:rPr lang="pl-PL" sz="2400" b="0" i="0" dirty="0">
                <a:solidFill>
                  <a:srgbClr val="000000"/>
                </a:solidFill>
                <a:effectLst/>
                <a:latin typeface="Poppins" panose="00000500000000000000" pitchFamily="2" charset="-18"/>
                <a:cs typeface="Poppins" panose="00000500000000000000" pitchFamily="2" charset="-18"/>
              </a:rPr>
              <a:t>(wykorzystywane np. do określenia czasu)</a:t>
            </a:r>
            <a:r>
              <a:rPr lang="pl-PL" sz="2400" dirty="0">
                <a:latin typeface="Poppins" panose="00000500000000000000" pitchFamily="2" charset="-18"/>
                <a:cs typeface="Poppins" panose="00000500000000000000" pitchFamily="2" charset="-18"/>
              </a:rPr>
              <a:t> </a:t>
            </a:r>
            <a:br>
              <a:rPr lang="pl-PL" sz="2400" dirty="0">
                <a:latin typeface="Poppins" panose="00000500000000000000" pitchFamily="2" charset="-18"/>
                <a:cs typeface="Poppins" panose="00000500000000000000" pitchFamily="2" charset="-18"/>
              </a:rPr>
            </a:br>
            <a:endParaRPr lang="pl-PL" sz="2400" dirty="0">
              <a:latin typeface="Poppins" panose="00000500000000000000" pitchFamily="2" charset="-18"/>
              <a:cs typeface="Poppins" panose="00000500000000000000" pitchFamily="2" charset="-18"/>
            </a:endParaRPr>
          </a:p>
        </p:txBody>
      </p:sp>
      <p:pic>
        <p:nvPicPr>
          <p:cNvPr id="3" name="Obraz 2" descr="Małe logo Polskiego Związku Głuchych">
            <a:extLst>
              <a:ext uri="{FF2B5EF4-FFF2-40B4-BE49-F238E27FC236}">
                <a16:creationId xmlns:a16="http://schemas.microsoft.com/office/drawing/2014/main" id="{7DEBF7F8-49BE-7968-F514-ED686AD3740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36" r="1833"/>
          <a:stretch/>
        </p:blipFill>
        <p:spPr>
          <a:xfrm>
            <a:off x="10978387" y="365125"/>
            <a:ext cx="750826" cy="843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74782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BC47FC8-9C8A-1ED2-582E-FA69DAD55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r>
              <a:rPr kumimoji="0" lang="pl-PL" sz="3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oppins" panose="020B0502040204020203" pitchFamily="2" charset="-18"/>
              </a:rPr>
              <a:t>Polski język migowy (PJM) cd.</a:t>
            </a:r>
            <a:endParaRPr lang="pl-PL" sz="3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7A6927B8-71E5-CF05-A051-C51E62804D72}"/>
              </a:ext>
            </a:extLst>
          </p:cNvPr>
          <p:cNvSpPr txBox="1"/>
          <p:nvPr/>
        </p:nvSpPr>
        <p:spPr>
          <a:xfrm>
            <a:off x="514068" y="1099117"/>
            <a:ext cx="11410710" cy="62170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kumimoji="0" lang="pl-PL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" panose="020B0502040204020203" pitchFamily="2" charset="-18"/>
                <a:ea typeface="+mn-ea"/>
                <a:cs typeface="+mn-cs"/>
              </a:rPr>
              <a:t>Polski język migowy (PJM)  </a:t>
            </a:r>
            <a:r>
              <a:rPr kumimoji="0" lang="pl-PL" sz="2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" panose="020B0502040204020203" pitchFamily="2" charset="-18"/>
                <a:ea typeface="+mn-ea"/>
                <a:cs typeface="+mn-cs"/>
              </a:rPr>
              <a:t>jest dla społeczności osób Głuchych językiem pierwszym, macierzystym.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kumimoji="0" lang="pl-PL" sz="2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" panose="020B0502040204020203" pitchFamily="2" charset="-18"/>
                <a:ea typeface="+mn-ea"/>
                <a:cs typeface="+mn-cs"/>
              </a:rPr>
              <a:t>Od 1 kwietnia 2012 roku na mocy „Ustawy o języku migowym” osoby głuche w Polsce mogą deklarować Polski Język Migowy jako wybraną przez siebie formę komunikowania się.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l-PL" sz="2400" dirty="0">
                <a:solidFill>
                  <a:srgbClr val="000000"/>
                </a:solidFill>
                <a:latin typeface="Poppins" panose="020B0502040204020203" pitchFamily="2" charset="-18"/>
              </a:rPr>
              <a:t>Język polski jest </a:t>
            </a:r>
            <a:r>
              <a:rPr lang="pl-PL" sz="2400" b="1" dirty="0">
                <a:solidFill>
                  <a:srgbClr val="000000"/>
                </a:solidFill>
                <a:latin typeface="Poppins" panose="020B0502040204020203" pitchFamily="2" charset="-18"/>
              </a:rPr>
              <a:t>językiem obcym</a:t>
            </a:r>
            <a:r>
              <a:rPr lang="pl-PL" sz="2400" dirty="0">
                <a:solidFill>
                  <a:srgbClr val="000000"/>
                </a:solidFill>
                <a:latin typeface="Poppins" panose="020B0502040204020203" pitchFamily="2" charset="-18"/>
              </a:rPr>
              <a:t>.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l-PL" sz="2400" dirty="0">
                <a:solidFill>
                  <a:srgbClr val="000000"/>
                </a:solidFill>
                <a:latin typeface="Poppins" panose="020B0502040204020203" pitchFamily="2" charset="-18"/>
              </a:rPr>
              <a:t>Uszkodzenie słuchu w stopniu znacznym 70-90 </a:t>
            </a:r>
            <a:r>
              <a:rPr lang="pl-PL" sz="2400" dirty="0" err="1">
                <a:solidFill>
                  <a:srgbClr val="000000"/>
                </a:solidFill>
                <a:latin typeface="Poppins" panose="020B0502040204020203" pitchFamily="2" charset="-18"/>
              </a:rPr>
              <a:t>dB</a:t>
            </a:r>
            <a:r>
              <a:rPr lang="pl-PL" sz="2400" dirty="0">
                <a:solidFill>
                  <a:srgbClr val="000000"/>
                </a:solidFill>
                <a:latin typeface="Poppins" panose="020B0502040204020203" pitchFamily="2" charset="-18"/>
              </a:rPr>
              <a:t> lub głębokim powyżej 90 </a:t>
            </a:r>
            <a:r>
              <a:rPr lang="pl-PL" sz="2400" dirty="0" err="1">
                <a:solidFill>
                  <a:srgbClr val="000000"/>
                </a:solidFill>
                <a:latin typeface="Poppins" panose="020B0502040204020203" pitchFamily="2" charset="-18"/>
              </a:rPr>
              <a:t>dB</a:t>
            </a:r>
            <a:r>
              <a:rPr lang="pl-PL" sz="2400" dirty="0">
                <a:solidFill>
                  <a:srgbClr val="000000"/>
                </a:solidFill>
                <a:latin typeface="Poppins" panose="020B0502040204020203" pitchFamily="2" charset="-18"/>
              </a:rPr>
              <a:t>, </a:t>
            </a:r>
            <a:r>
              <a:rPr kumimoji="0" lang="pl-PL" sz="2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" panose="020B0502040204020203" pitchFamily="2" charset="-18"/>
                <a:ea typeface="+mn-ea"/>
                <a:cs typeface="+mn-cs"/>
              </a:rPr>
              <a:t> prowadzi do trudność w opanowaniu języka polskiego, co  z kolei jest powodem, że osoby głuche nim nie władają. </a:t>
            </a:r>
          </a:p>
          <a:p>
            <a:pPr>
              <a:lnSpc>
                <a:spcPct val="150000"/>
              </a:lnSpc>
            </a:pPr>
            <a:r>
              <a:rPr lang="pl-PL" sz="2400" dirty="0">
                <a:solidFill>
                  <a:srgbClr val="000000"/>
                </a:solidFill>
                <a:latin typeface="Poppins" panose="020B0502040204020203" pitchFamily="2" charset="-18"/>
              </a:rPr>
              <a:t>    W takiej sytuacji nie rozumieją również jego wersji pisemnej.</a:t>
            </a:r>
            <a:endParaRPr kumimoji="0" lang="pl-PL" sz="240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oppins" panose="020B0502040204020203" pitchFamily="2" charset="-18"/>
              <a:ea typeface="+mn-ea"/>
              <a:cs typeface="+mn-cs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kumimoji="0" lang="pl-PL" sz="200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oppins" panose="020B0502040204020203" pitchFamily="2" charset="-18"/>
              <a:ea typeface="+mn-ea"/>
              <a:cs typeface="+mn-cs"/>
            </a:endParaRPr>
          </a:p>
          <a:p>
            <a:endParaRPr lang="pl-PL" dirty="0"/>
          </a:p>
        </p:txBody>
      </p:sp>
      <p:pic>
        <p:nvPicPr>
          <p:cNvPr id="3" name="Obraz 2" descr="Małe logo Polskiego Związku Głuchych">
            <a:extLst>
              <a:ext uri="{FF2B5EF4-FFF2-40B4-BE49-F238E27FC236}">
                <a16:creationId xmlns:a16="http://schemas.microsoft.com/office/drawing/2014/main" id="{CCE81D3F-6752-FBB6-CD89-B501F112FC4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36" r="1833"/>
          <a:stretch/>
        </p:blipFill>
        <p:spPr>
          <a:xfrm>
            <a:off x="10978387" y="365125"/>
            <a:ext cx="750826" cy="843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7741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AF8959F-1FCE-4BD1-D759-24F4DCA62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5359"/>
            <a:ext cx="10515600" cy="1325563"/>
          </a:xfrm>
        </p:spPr>
        <p:txBody>
          <a:bodyPr>
            <a:normAutofit/>
          </a:bodyPr>
          <a:lstStyle/>
          <a:p>
            <a:r>
              <a:rPr lang="pl-PL" sz="3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oppins" panose="00000500000000000000" pitchFamily="2" charset="-18"/>
                <a:cs typeface="Poppins" panose="00000500000000000000" pitchFamily="2" charset="-18"/>
              </a:rPr>
              <a:t>Społeczność osób Głuchych w Polsce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5DDF393-AA93-73DB-414A-05C7A104A1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7422"/>
            <a:ext cx="10515600" cy="4750540"/>
          </a:xfrm>
        </p:spPr>
        <p:txBody>
          <a:bodyPr>
            <a:noAutofit/>
          </a:bodyPr>
          <a:lstStyle/>
          <a:p>
            <a:pPr>
              <a:lnSpc>
                <a:spcPct val="170000"/>
              </a:lnSpc>
              <a:buFont typeface="Wingdings" panose="05000000000000000000" pitchFamily="2" charset="2"/>
              <a:buChar char="v"/>
            </a:pPr>
            <a:r>
              <a:rPr lang="pl-PL" sz="2400" dirty="0">
                <a:latin typeface="Poppins" panose="00000500000000000000" pitchFamily="2" charset="-18"/>
                <a:cs typeface="Poppins" panose="00000500000000000000" pitchFamily="2" charset="-18"/>
              </a:rPr>
              <a:t> Wg szacunków około 50 tys. osób w Polsce komunikuje się w PJM.</a:t>
            </a: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v"/>
            </a:pPr>
            <a:r>
              <a:rPr lang="pl-PL" sz="2400" dirty="0">
                <a:latin typeface="Poppins" panose="00000500000000000000" pitchFamily="2" charset="-18"/>
                <a:cs typeface="Poppins" panose="00000500000000000000" pitchFamily="2" charset="-18"/>
              </a:rPr>
              <a:t> Rozproszenie społeczności osób Głuchych.</a:t>
            </a: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v"/>
            </a:pPr>
            <a:r>
              <a:rPr lang="pl-PL" sz="2400" dirty="0">
                <a:latin typeface="Poppins" panose="00000500000000000000" pitchFamily="2" charset="-18"/>
                <a:cs typeface="Poppins" panose="00000500000000000000" pitchFamily="2" charset="-18"/>
              </a:rPr>
              <a:t> Brak dobrej znajomości języka polskiego.</a:t>
            </a: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v"/>
            </a:pPr>
            <a:r>
              <a:rPr lang="pl-PL" sz="2400" dirty="0">
                <a:latin typeface="Poppins" panose="00000500000000000000" pitchFamily="2" charset="-18"/>
                <a:cs typeface="Poppins" panose="00000500000000000000" pitchFamily="2" charset="-18"/>
              </a:rPr>
              <a:t> Słaby poziom kształcenia.</a:t>
            </a: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v"/>
            </a:pPr>
            <a:r>
              <a:rPr lang="pl-PL" sz="2400" dirty="0">
                <a:latin typeface="Poppins" panose="00000500000000000000" pitchFamily="2" charset="-18"/>
                <a:cs typeface="Poppins" panose="00000500000000000000" pitchFamily="2" charset="-18"/>
              </a:rPr>
              <a:t> Trudności w zdobywaniu wykształcenia wyższego.</a:t>
            </a: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v"/>
            </a:pPr>
            <a:r>
              <a:rPr lang="pl-PL" sz="2400" dirty="0">
                <a:latin typeface="Poppins" panose="00000500000000000000" pitchFamily="2" charset="-18"/>
                <a:cs typeface="Poppins" panose="00000500000000000000" pitchFamily="2" charset="-18"/>
              </a:rPr>
              <a:t> Obcokrajowcy we własnym państwie.</a:t>
            </a:r>
          </a:p>
        </p:txBody>
      </p:sp>
      <p:pic>
        <p:nvPicPr>
          <p:cNvPr id="4" name="Obraz 3" descr="Małe logo Polskiego Związku Głuchych">
            <a:extLst>
              <a:ext uri="{FF2B5EF4-FFF2-40B4-BE49-F238E27FC236}">
                <a16:creationId xmlns:a16="http://schemas.microsoft.com/office/drawing/2014/main" id="{71955420-7BA5-B0B4-8F85-3C3107DEF38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36" r="1833"/>
          <a:stretch/>
        </p:blipFill>
        <p:spPr>
          <a:xfrm>
            <a:off x="10978387" y="365125"/>
            <a:ext cx="750826" cy="843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27830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13567A5-563E-0EF2-9451-AC84025F17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6732"/>
            <a:ext cx="11353800" cy="132556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pl-PL" sz="3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oppins" panose="00000500000000000000" pitchFamily="2" charset="-18"/>
                <a:cs typeface="Poppins" panose="00000500000000000000" pitchFamily="2" charset="-18"/>
              </a:rPr>
              <a:t>Dostępność komunikacyjno-informacyjna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76BDD9E-5BC0-4215-DCE2-06E68CF5DD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5703"/>
            <a:ext cx="11353800" cy="5063691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pl-PL" sz="2400" dirty="0">
                <a:latin typeface="Poppins" panose="00000500000000000000" pitchFamily="2" charset="-18"/>
                <a:cs typeface="Poppins" panose="00000500000000000000" pitchFamily="2" charset="-18"/>
              </a:rPr>
              <a:t> Dostępność instytucji to nie tylko dostępność architektoniczna.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l-PL" sz="2400" dirty="0">
                <a:latin typeface="Poppins" panose="00000500000000000000" pitchFamily="2" charset="-18"/>
                <a:cs typeface="Poppins" panose="00000500000000000000" pitchFamily="2" charset="-18"/>
              </a:rPr>
              <a:t> Wskazana w Ustawie dostępność informacyjno-komunikacyjna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sz="2400" dirty="0">
                <a:latin typeface="Poppins" panose="00000500000000000000" pitchFamily="2" charset="-18"/>
                <a:cs typeface="Poppins" panose="00000500000000000000" pitchFamily="2" charset="-18"/>
              </a:rPr>
              <a:t>dotyczy tych wszystkich, którzy do budynku się dostali, ale brakuje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sz="2400" dirty="0">
                <a:latin typeface="Poppins" panose="00000500000000000000" pitchFamily="2" charset="-18"/>
                <a:cs typeface="Poppins" panose="00000500000000000000" pitchFamily="2" charset="-18"/>
              </a:rPr>
              <a:t>im dostępu do informacji w środku. Co z tego, że klient głuchy dostanie się do urzędu, szkoły, </a:t>
            </a:r>
            <a:r>
              <a:rPr lang="pl-PL" sz="2400" u="sng" dirty="0">
                <a:latin typeface="Poppins" panose="00000500000000000000" pitchFamily="2" charset="-18"/>
                <a:cs typeface="Poppins" panose="00000500000000000000" pitchFamily="2" charset="-18"/>
              </a:rPr>
              <a:t>szpitala, </a:t>
            </a:r>
            <a:r>
              <a:rPr lang="pl-PL" sz="2400" dirty="0">
                <a:latin typeface="Poppins" panose="00000500000000000000" pitchFamily="2" charset="-18"/>
                <a:cs typeface="Poppins" panose="00000500000000000000" pitchFamily="2" charset="-18"/>
              </a:rPr>
              <a:t>jeśli nie będzie mógł się porozumieć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sz="2400" dirty="0">
                <a:latin typeface="Poppins" panose="00000500000000000000" pitchFamily="2" charset="-18"/>
                <a:cs typeface="Poppins" panose="00000500000000000000" pitchFamily="2" charset="-18"/>
              </a:rPr>
              <a:t>z pracownikiem urzędu, nauczycielem, lekarzem, pielęgniarką?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sz="2400" dirty="0">
                <a:latin typeface="Poppins" panose="00000500000000000000" pitchFamily="2" charset="-18"/>
                <a:cs typeface="Poppins" panose="00000500000000000000" pitchFamily="2" charset="-18"/>
              </a:rPr>
              <a:t>Taka sytuacja będzie niekomfortowa zarówno dla klienta,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sz="2400" dirty="0">
                <a:latin typeface="Poppins" panose="00000500000000000000" pitchFamily="2" charset="-18"/>
                <a:cs typeface="Poppins" panose="00000500000000000000" pitchFamily="2" charset="-18"/>
              </a:rPr>
              <a:t>jak i dla </a:t>
            </a:r>
            <a:r>
              <a:rPr lang="pl-PL" sz="2400" b="1" dirty="0">
                <a:latin typeface="Poppins" panose="00000500000000000000" pitchFamily="2" charset="-18"/>
                <a:cs typeface="Poppins" panose="00000500000000000000" pitchFamily="2" charset="-18"/>
              </a:rPr>
              <a:t>pracowników. </a:t>
            </a:r>
          </a:p>
        </p:txBody>
      </p:sp>
      <p:pic>
        <p:nvPicPr>
          <p:cNvPr id="4" name="Obraz 3" descr="Małe logo Polskiego Związku Głuchych">
            <a:extLst>
              <a:ext uri="{FF2B5EF4-FFF2-40B4-BE49-F238E27FC236}">
                <a16:creationId xmlns:a16="http://schemas.microsoft.com/office/drawing/2014/main" id="{C35B98B8-FA63-644A-2A96-469AAB8B388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436" r="1833"/>
          <a:stretch/>
        </p:blipFill>
        <p:spPr>
          <a:xfrm>
            <a:off x="10978387" y="365125"/>
            <a:ext cx="750826" cy="843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32264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B3FEBA1-FD8E-C8A7-2D02-CA614269D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>
            <a:normAutofit/>
          </a:bodyPr>
          <a:lstStyle/>
          <a:p>
            <a:r>
              <a:rPr lang="pl-PL" sz="3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oppins" panose="00000500000000000000" pitchFamily="2" charset="-18"/>
                <a:cs typeface="Poppins" panose="00000500000000000000" pitchFamily="2" charset="-18"/>
              </a:rPr>
              <a:t>O potrzeby pytaj zainteresowanych </a:t>
            </a:r>
            <a:r>
              <a:rPr lang="pl-PL" sz="3500" b="1" dirty="0">
                <a:latin typeface="Poppins" panose="00000500000000000000" pitchFamily="2" charset="-18"/>
                <a:cs typeface="Poppins" panose="00000500000000000000" pitchFamily="2" charset="-18"/>
                <a:sym typeface="Wingdings" panose="05000000000000000000" pitchFamily="2" charset="2"/>
              </a:rPr>
              <a:t></a:t>
            </a:r>
            <a:endParaRPr lang="pl-PL" sz="3500" b="1" dirty="0">
              <a:latin typeface="Poppins" panose="00000500000000000000" pitchFamily="2" charset="-18"/>
              <a:cs typeface="Poppins" panose="00000500000000000000" pitchFamily="2" charset="-18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4A0EAFF-AED7-E925-43FF-82DEA8B58A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42218"/>
            <a:ext cx="11061700" cy="6090825"/>
          </a:xfrm>
        </p:spPr>
        <p:txBody>
          <a:bodyPr>
            <a:noAutofit/>
          </a:bodyPr>
          <a:lstStyle/>
          <a:p>
            <a:pPr>
              <a:lnSpc>
                <a:spcPct val="160000"/>
              </a:lnSpc>
              <a:buFont typeface="Wingdings" panose="05000000000000000000" pitchFamily="2" charset="2"/>
              <a:buChar char="v"/>
            </a:pPr>
            <a:r>
              <a:rPr lang="pl-PL" sz="2300" dirty="0">
                <a:latin typeface="Poppins" panose="00000500000000000000" pitchFamily="2" charset="-18"/>
                <a:cs typeface="Poppins" panose="00000500000000000000" pitchFamily="2" charset="-18"/>
              </a:rPr>
              <a:t> Najlepszym źródłem wiedzy na temat osób ze szczególnymi potrzebami i wskazanych dla nich dostępnych rozwiązań będzie współpraca z organizacjami pozarządowymi zrzeszającymi osoby z niepełnosprawnością.</a:t>
            </a: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v"/>
            </a:pPr>
            <a:r>
              <a:rPr lang="pl-PL" sz="2300" dirty="0">
                <a:latin typeface="Poppins" panose="00000500000000000000" pitchFamily="2" charset="-18"/>
                <a:cs typeface="Poppins" panose="00000500000000000000" pitchFamily="2" charset="-18"/>
              </a:rPr>
              <a:t> </a:t>
            </a:r>
            <a:r>
              <a:rPr lang="pl-PL" sz="2300" b="1" dirty="0">
                <a:latin typeface="Poppins" panose="00000500000000000000" pitchFamily="2" charset="-18"/>
                <a:cs typeface="Poppins" panose="00000500000000000000" pitchFamily="2" charset="-18"/>
              </a:rPr>
              <a:t>Polski Związek Głuchych Oddział Opolski </a:t>
            </a:r>
            <a:r>
              <a:rPr lang="pl-PL" sz="2300" dirty="0">
                <a:latin typeface="Poppins" panose="00000500000000000000" pitchFamily="2" charset="-18"/>
                <a:cs typeface="Poppins" panose="00000500000000000000" pitchFamily="2" charset="-18"/>
              </a:rPr>
              <a:t>– jedyna organizacja na terenie województwa opolskiego działająca na rzecz osób niesłyszących.</a:t>
            </a: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v"/>
            </a:pPr>
            <a:r>
              <a:rPr lang="pl-PL" sz="2300" dirty="0">
                <a:latin typeface="Poppins" panose="00000500000000000000" pitchFamily="2" charset="-18"/>
                <a:cs typeface="Poppins" panose="00000500000000000000" pitchFamily="2" charset="-18"/>
              </a:rPr>
              <a:t> Znamy specyfikę środowiska, potrzeby i rozwiązania </a:t>
            </a:r>
            <a:r>
              <a:rPr lang="pl-PL" sz="2300" dirty="0">
                <a:latin typeface="Poppins" panose="00000500000000000000" pitchFamily="2" charset="-18"/>
                <a:cs typeface="Poppins" panose="00000500000000000000" pitchFamily="2" charset="-18"/>
                <a:sym typeface="Wingdings" panose="05000000000000000000" pitchFamily="2" charset="2"/>
              </a:rPr>
              <a:t> </a:t>
            </a:r>
            <a:br>
              <a:rPr lang="pl-PL" sz="2300" dirty="0">
                <a:latin typeface="Poppins" panose="00000500000000000000" pitchFamily="2" charset="-18"/>
                <a:cs typeface="Poppins" panose="00000500000000000000" pitchFamily="2" charset="-18"/>
                <a:sym typeface="Wingdings" panose="05000000000000000000" pitchFamily="2" charset="2"/>
              </a:rPr>
            </a:br>
            <a:r>
              <a:rPr lang="pl-PL" sz="2300" dirty="0">
                <a:latin typeface="Poppins" panose="00000500000000000000" pitchFamily="2" charset="-18"/>
                <a:cs typeface="Poppins" panose="00000500000000000000" pitchFamily="2" charset="-18"/>
                <a:sym typeface="Wingdings" panose="05000000000000000000" pitchFamily="2" charset="2"/>
              </a:rPr>
              <a:t>w miganiu jesteśmy fantastyczni a potrzeby środowiska opolskiego </a:t>
            </a:r>
            <a:br>
              <a:rPr lang="pl-PL" sz="2300" dirty="0">
                <a:latin typeface="Poppins" panose="00000500000000000000" pitchFamily="2" charset="-18"/>
                <a:cs typeface="Poppins" panose="00000500000000000000" pitchFamily="2" charset="-18"/>
                <a:sym typeface="Wingdings" panose="05000000000000000000" pitchFamily="2" charset="2"/>
              </a:rPr>
            </a:br>
            <a:r>
              <a:rPr lang="pl-PL" sz="2300" dirty="0">
                <a:latin typeface="Poppins" panose="00000500000000000000" pitchFamily="2" charset="-18"/>
                <a:cs typeface="Poppins" panose="00000500000000000000" pitchFamily="2" charset="-18"/>
                <a:sym typeface="Wingdings" panose="05000000000000000000" pitchFamily="2" charset="2"/>
              </a:rPr>
              <a:t>są odmienne od wielkomiejskich.</a:t>
            </a:r>
            <a:endParaRPr lang="pl-PL" sz="2300" dirty="0">
              <a:latin typeface="Poppins" panose="00000500000000000000" pitchFamily="2" charset="-18"/>
              <a:cs typeface="Poppins" panose="00000500000000000000" pitchFamily="2" charset="-18"/>
            </a:endParaRPr>
          </a:p>
        </p:txBody>
      </p:sp>
      <p:pic>
        <p:nvPicPr>
          <p:cNvPr id="4" name="Obraz 3" descr="Małe logo Polskiego Związku Głuchych">
            <a:extLst>
              <a:ext uri="{FF2B5EF4-FFF2-40B4-BE49-F238E27FC236}">
                <a16:creationId xmlns:a16="http://schemas.microsoft.com/office/drawing/2014/main" id="{B7E7AAA7-89A4-0A30-FBD0-9E9CEFB3649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36" r="1833"/>
          <a:stretch/>
        </p:blipFill>
        <p:spPr>
          <a:xfrm>
            <a:off x="10978387" y="365125"/>
            <a:ext cx="750826" cy="843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03859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AE2B9A3-D1A1-EDE7-7C1F-3E163A5AD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9855"/>
            <a:ext cx="10515600" cy="1325563"/>
          </a:xfrm>
        </p:spPr>
        <p:txBody>
          <a:bodyPr>
            <a:normAutofit/>
          </a:bodyPr>
          <a:lstStyle/>
          <a:p>
            <a:r>
              <a:rPr lang="pl-PL" sz="3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oppins" panose="00000500000000000000" pitchFamily="2" charset="-18"/>
                <a:cs typeface="Poppins" panose="00000500000000000000" pitchFamily="2" charset="-18"/>
              </a:rPr>
              <a:t>Dostępność dla głuchych – uprzejmie prosimy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0DD49AC-5028-8415-D94A-C621E4D9D4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9800" y="1343818"/>
            <a:ext cx="11099800" cy="603097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l-PL" dirty="0"/>
              <a:t> </a:t>
            </a:r>
            <a:r>
              <a:rPr lang="pl-PL" sz="2200" dirty="0">
                <a:latin typeface="Poppins" panose="00000500000000000000" pitchFamily="2" charset="-18"/>
                <a:cs typeface="Poppins" panose="00000500000000000000" pitchFamily="2" charset="-18"/>
              </a:rPr>
              <a:t>możliwość komunikacji </a:t>
            </a:r>
            <a:r>
              <a:rPr lang="pl-PL" sz="2200" b="1" dirty="0">
                <a:latin typeface="Poppins" panose="00000500000000000000" pitchFamily="2" charset="-18"/>
                <a:cs typeface="Poppins" panose="00000500000000000000" pitchFamily="2" charset="-18"/>
              </a:rPr>
              <a:t>w formie wskazanej przez osobę </a:t>
            </a:r>
            <a:r>
              <a:rPr lang="pl-PL" sz="2200" dirty="0">
                <a:latin typeface="Poppins" panose="00000500000000000000" pitchFamily="2" charset="-18"/>
                <a:cs typeface="Poppins" panose="00000500000000000000" pitchFamily="2" charset="-18"/>
              </a:rPr>
              <a:t>ze szczególnymi potrzebami – np. język migowy, e-mail, SMS albo pisząc na kartce,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l-PL" sz="2200" dirty="0">
                <a:latin typeface="Poppins" panose="00000500000000000000" pitchFamily="2" charset="-18"/>
                <a:cs typeface="Poppins" panose="00000500000000000000" pitchFamily="2" charset="-18"/>
              </a:rPr>
              <a:t> telefon komórkowy z dostępem do Internetu, możliwość kontaktu przez komunikatory np. WhatsApp,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l-PL" sz="2200" dirty="0">
                <a:latin typeface="Poppins" panose="00000500000000000000" pitchFamily="2" charset="-18"/>
                <a:cs typeface="Poppins" panose="00000500000000000000" pitchFamily="2" charset="-18"/>
              </a:rPr>
              <a:t> możliwość wysłania wniosku w PJM i otrzymania odpowiedzi w PJM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l-PL" sz="2200" dirty="0">
                <a:latin typeface="Poppins" panose="00000500000000000000" pitchFamily="2" charset="-18"/>
                <a:cs typeface="Poppins" panose="00000500000000000000" pitchFamily="2" charset="-18"/>
              </a:rPr>
              <a:t> tłumacza PJM – dostępnego na życzenie osoby głuchej, bezpłatnie i bez konieczności wcześniejszego umawiania się,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l-PL" sz="2200" dirty="0">
                <a:latin typeface="Poppins" panose="00000500000000000000" pitchFamily="2" charset="-18"/>
                <a:cs typeface="Poppins" panose="00000500000000000000" pitchFamily="2" charset="-18"/>
              </a:rPr>
              <a:t> film w PJM na stronie internetowej informujący o pracy urzędu i dostępności tłumacza.</a:t>
            </a:r>
          </a:p>
        </p:txBody>
      </p:sp>
      <p:pic>
        <p:nvPicPr>
          <p:cNvPr id="4" name="Obraz 3" descr="Małe logo Polskiego Związku Głuchych">
            <a:extLst>
              <a:ext uri="{FF2B5EF4-FFF2-40B4-BE49-F238E27FC236}">
                <a16:creationId xmlns:a16="http://schemas.microsoft.com/office/drawing/2014/main" id="{C33953B4-707A-9A92-E5FD-161858F93A2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36" r="1833"/>
          <a:stretch/>
        </p:blipFill>
        <p:spPr>
          <a:xfrm>
            <a:off x="10978387" y="365125"/>
            <a:ext cx="750826" cy="843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8545275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</TotalTime>
  <Words>1146</Words>
  <Application>Microsoft Office PowerPoint</Application>
  <PresentationFormat>Panoramiczny</PresentationFormat>
  <Paragraphs>84</Paragraphs>
  <Slides>15</Slides>
  <Notes>2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22" baseType="lpstr">
      <vt:lpstr>Arial</vt:lpstr>
      <vt:lpstr>Calibri</vt:lpstr>
      <vt:lpstr>Calibri Light</vt:lpstr>
      <vt:lpstr>DEAF SAMUTOJJ LIS Italian Sign </vt:lpstr>
      <vt:lpstr>Poppins</vt:lpstr>
      <vt:lpstr>Wingdings</vt:lpstr>
      <vt:lpstr>Motyw pakietu Office</vt:lpstr>
      <vt:lpstr>Dostępność  komunikacyjno -informacyjna</vt:lpstr>
      <vt:lpstr>„Nie bądźcie obojętni,  kiedy jakakolwiek mniejszość jest dyskryminowana, ponieważ istotą demokracji jest to, że większość rządzi,  ale demokracja na tym polega,  że prawa mniejszości muszą być chronione jednocześnie.”  Marian Turski</vt:lpstr>
      <vt:lpstr>Zasada równości z innymi osobami </vt:lpstr>
      <vt:lpstr>Polski język migowy (PJM)</vt:lpstr>
      <vt:lpstr>Polski język migowy (PJM) cd.</vt:lpstr>
      <vt:lpstr>Społeczność osób Głuchych w Polsce</vt:lpstr>
      <vt:lpstr>Dostępność komunikacyjno-informacyjna</vt:lpstr>
      <vt:lpstr>O potrzeby pytaj zainteresowanych </vt:lpstr>
      <vt:lpstr>Dostępność dla głuchych – uprzejmie prosimy</vt:lpstr>
      <vt:lpstr>Dostępność dla głuchych – uprzejmie prosimy - ONLINE</vt:lpstr>
      <vt:lpstr>Przykłady dobrych praktyk</vt:lpstr>
      <vt:lpstr>Dostępność Plus – działania PZG Oddziału Opolskiego</vt:lpstr>
      <vt:lpstr>Dostępność Plus – działania PZG Oddziału Opolskiego  cd.</vt:lpstr>
      <vt:lpstr> „Przyrodzona i niezbywalna godność człowieka stanowi źródło wolności i praw człowieka i obywatela. Jest ona nienaruszalna, a jej poszanowanie i ochrona jest obowiązkiem władz publicznych.” KONSTYTUCJA RZECZYPOSPOLITEJ POLSKIEJ: Rozdział II WOLNOŚCI, PRAWA I OBOWIĄZKI CZŁOWIEKA I OBYWATELA ZASADY OGÓLNE Art. 30. </vt:lpstr>
      <vt:lpstr>Zapraszamy  do współpracy 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Dostępność  komunikacyjno-informacyjna</dc:title>
  <dc:creator>Iwona Błaszczyk</dc:creator>
  <cp:lastModifiedBy>Joanna Gurazdowska</cp:lastModifiedBy>
  <cp:revision>25</cp:revision>
  <dcterms:created xsi:type="dcterms:W3CDTF">2022-10-25T07:32:48Z</dcterms:created>
  <dcterms:modified xsi:type="dcterms:W3CDTF">2022-11-13T17:10:09Z</dcterms:modified>
</cp:coreProperties>
</file>